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70"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75" d="100"/>
          <a:sy n="175" d="100"/>
        </p:scale>
        <p:origin x="34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1723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78971" y="3923854"/>
            <a:ext cx="8229600" cy="1152525"/>
          </a:xfrm>
          <a:prstGeom prst="roundRect">
            <a:avLst>
              <a:gd name="adj" fmla="val 105205"/>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74904" y="-780455"/>
            <a:ext cx="8394192" cy="1428750"/>
          </a:xfrm>
          <a:prstGeom prst="rect">
            <a:avLst/>
          </a:prstGeom>
          <a:noFill/>
          <a:ln/>
        </p:spPr>
        <p:txBody>
          <a:bodyPr wrap="square" lIns="0" tIns="0" rIns="0" bIns="0" rtlCol="0" anchor="t"/>
          <a:lstStyle/>
          <a:p>
            <a:pPr marL="0" indent="0" algn="ctr">
              <a:lnSpc>
                <a:spcPts val="11250"/>
              </a:lnSpc>
              <a:buNone/>
            </a:pPr>
            <a:r>
              <a:rPr lang="en-US" sz="7500" dirty="0">
                <a:solidFill>
                  <a:srgbClr val="201915"/>
                </a:solidFill>
                <a:latin typeface="ui-sans-serif" pitchFamily="34" charset="0"/>
                <a:ea typeface="ui-sans-serif" pitchFamily="34" charset="-122"/>
                <a:cs typeface="ui-sans-serif" pitchFamily="34" charset="-120"/>
              </a:rPr>
              <a:t>🏛️</a:t>
            </a:r>
            <a:endParaRPr lang="en-US" sz="7500" dirty="0"/>
          </a:p>
        </p:txBody>
      </p:sp>
      <p:sp>
        <p:nvSpPr>
          <p:cNvPr id="4" name="Text 2"/>
          <p:cNvSpPr/>
          <p:nvPr/>
        </p:nvSpPr>
        <p:spPr>
          <a:xfrm>
            <a:off x="374904" y="648295"/>
            <a:ext cx="8394192" cy="178296"/>
          </a:xfrm>
          <a:prstGeom prst="rect">
            <a:avLst/>
          </a:prstGeom>
          <a:noFill/>
          <a:ln/>
        </p:spPr>
        <p:txBody>
          <a:bodyPr wrap="square" lIns="0" tIns="0" rIns="0" bIns="0" rtlCol="0" anchor="t"/>
          <a:lstStyle/>
          <a:p>
            <a:pPr marL="0" indent="0" algn="ctr">
              <a:lnSpc>
                <a:spcPts val="1404"/>
              </a:lnSpc>
              <a:buNone/>
            </a:pPr>
            <a:endParaRPr lang="en-US" sz="936" dirty="0"/>
          </a:p>
        </p:txBody>
      </p:sp>
      <p:sp>
        <p:nvSpPr>
          <p:cNvPr id="5" name="Text 3"/>
          <p:cNvSpPr/>
          <p:nvPr/>
        </p:nvSpPr>
        <p:spPr>
          <a:xfrm>
            <a:off x="457200" y="826591"/>
            <a:ext cx="8229600" cy="2286000"/>
          </a:xfrm>
          <a:prstGeom prst="rect">
            <a:avLst/>
          </a:prstGeom>
          <a:noFill/>
          <a:ln/>
        </p:spPr>
        <p:txBody>
          <a:bodyPr wrap="square" lIns="0" tIns="0" rIns="0" bIns="0" rtlCol="0" anchor="t"/>
          <a:lstStyle/>
          <a:p>
            <a:pPr marL="0" indent="0" algn="ctr">
              <a:lnSpc>
                <a:spcPts val="9000"/>
              </a:lnSpc>
              <a:buNone/>
            </a:pPr>
            <a:r>
              <a:rPr lang="en-US" sz="6000" b="1" dirty="0">
                <a:solidFill>
                  <a:srgbClr val="201915"/>
                </a:solidFill>
                <a:latin typeface="Playfair Display" pitchFamily="34" charset="0"/>
                <a:ea typeface="Playfair Display" pitchFamily="34" charset="-122"/>
                <a:cs typeface="Playfair Display" pitchFamily="34" charset="-120"/>
              </a:rPr>
              <a:t>Soviet Moldavia </a:t>
            </a:r>
            <a:endParaRPr lang="en-US" sz="6000" dirty="0"/>
          </a:p>
        </p:txBody>
      </p:sp>
      <p:sp>
        <p:nvSpPr>
          <p:cNvPr id="6" name="Text 4"/>
          <p:cNvSpPr/>
          <p:nvPr/>
        </p:nvSpPr>
        <p:spPr>
          <a:xfrm>
            <a:off x="457200" y="3303091"/>
            <a:ext cx="8229600" cy="925562"/>
          </a:xfrm>
          <a:prstGeom prst="rect">
            <a:avLst/>
          </a:prstGeom>
          <a:noFill/>
          <a:ln/>
        </p:spPr>
        <p:txBody>
          <a:bodyPr wrap="square" lIns="0" tIns="0" rIns="0" bIns="0" rtlCol="0" anchor="t"/>
          <a:lstStyle/>
          <a:p>
            <a:pPr marL="0" indent="0" algn="ctr">
              <a:lnSpc>
                <a:spcPts val="2430"/>
              </a:lnSpc>
              <a:buNone/>
            </a:pPr>
            <a:endParaRPr lang="en-US" sz="1620" dirty="0"/>
          </a:p>
        </p:txBody>
      </p:sp>
      <p:sp>
        <p:nvSpPr>
          <p:cNvPr id="7" name="Text 5"/>
          <p:cNvSpPr/>
          <p:nvPr/>
        </p:nvSpPr>
        <p:spPr>
          <a:xfrm>
            <a:off x="754743" y="4013200"/>
            <a:ext cx="7693932" cy="1672779"/>
          </a:xfrm>
          <a:prstGeom prst="rect">
            <a:avLst/>
          </a:prstGeom>
          <a:noFill/>
          <a:ln/>
        </p:spPr>
        <p:txBody>
          <a:bodyPr wrap="square" lIns="0" tIns="0" rIns="0" bIns="0" rtlCol="0" anchor="t"/>
          <a:lstStyle/>
          <a:p>
            <a:pPr marL="0" indent="0" algn="l">
              <a:lnSpc>
                <a:spcPts val="2400"/>
              </a:lnSpc>
              <a:buNone/>
            </a:pPr>
            <a:r>
              <a:rPr lang="en-US" sz="1350" b="1" dirty="0">
                <a:solidFill>
                  <a:srgbClr val="201915"/>
                </a:solidFill>
                <a:latin typeface="ui-sans-serif" pitchFamily="34" charset="0"/>
                <a:ea typeface="ui-sans-serif" pitchFamily="34" charset="-122"/>
                <a:cs typeface="ui-sans-serif" pitchFamily="34" charset="-120"/>
              </a:rPr>
              <a:t>Central claim:</a:t>
            </a:r>
            <a:r>
              <a:rPr lang="en-US" sz="1350" dirty="0">
                <a:solidFill>
                  <a:srgbClr val="201915"/>
                </a:solidFill>
                <a:latin typeface="ui-sans-serif" pitchFamily="34" charset="0"/>
                <a:ea typeface="ui-sans-serif" pitchFamily="34" charset="-122"/>
                <a:cs typeface="ui-sans-serif" pitchFamily="34" charset="-120"/>
              </a:rPr>
              <a:t> The USSR cannot be understood only as a multinational federation. In the Moldavian case, political control, symbolic domination, linguistic hierarchy, and unequal elite access made Soviet rule function in important ways like an empire.</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622548"/>
            <a:ext cx="4000500" cy="2305050"/>
          </a:xfrm>
          <a:prstGeom prst="roundRect">
            <a:avLst>
              <a:gd name="adj" fmla="val 6347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4686300" y="622548"/>
            <a:ext cx="4000500" cy="2305050"/>
          </a:xfrm>
          <a:prstGeom prst="roundRect">
            <a:avLst>
              <a:gd name="adj" fmla="val 6347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3156198"/>
            <a:ext cx="4000500" cy="1987302"/>
          </a:xfrm>
          <a:prstGeom prst="roundRect">
            <a:avLst>
              <a:gd name="adj" fmla="val 6347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686300" y="3156198"/>
            <a:ext cx="4000500" cy="2305050"/>
          </a:xfrm>
          <a:prstGeom prst="roundRect">
            <a:avLst>
              <a:gd name="adj" fmla="val 6347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6" name="Text 4"/>
          <p:cNvSpPr/>
          <p:nvPr/>
        </p:nvSpPr>
        <p:spPr>
          <a:xfrm>
            <a:off x="457200" y="-317748"/>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Agenda</a:t>
            </a:r>
            <a:endParaRPr lang="en-US" sz="936" dirty="0"/>
          </a:p>
        </p:txBody>
      </p:sp>
      <p:sp>
        <p:nvSpPr>
          <p:cNvPr id="7" name="Text 5"/>
          <p:cNvSpPr/>
          <p:nvPr/>
        </p:nvSpPr>
        <p:spPr>
          <a:xfrm>
            <a:off x="457200" y="0"/>
            <a:ext cx="8394192" cy="317748"/>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Presentation map</a:t>
            </a:r>
            <a:endParaRPr lang="en-US" sz="3600" dirty="0"/>
          </a:p>
        </p:txBody>
      </p:sp>
      <p:sp>
        <p:nvSpPr>
          <p:cNvPr id="8" name="Text 6"/>
          <p:cNvSpPr/>
          <p:nvPr/>
        </p:nvSpPr>
        <p:spPr>
          <a:xfrm>
            <a:off x="791029" y="1003547"/>
            <a:ext cx="3499031" cy="161925"/>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01</a:t>
            </a:r>
            <a:endParaRPr lang="en-US" sz="1800" dirty="0"/>
          </a:p>
        </p:txBody>
      </p:sp>
      <p:sp>
        <p:nvSpPr>
          <p:cNvPr id="9" name="Text 7"/>
          <p:cNvSpPr/>
          <p:nvPr/>
        </p:nvSpPr>
        <p:spPr>
          <a:xfrm>
            <a:off x="695325" y="124167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201915"/>
                </a:solidFill>
                <a:latin typeface="ui-sans-serif" pitchFamily="34" charset="0"/>
                <a:ea typeface="ui-sans-serif" pitchFamily="34" charset="-122"/>
                <a:cs typeface="ui-sans-serif" pitchFamily="34" charset="-120"/>
              </a:rPr>
              <a:t>Theory</a:t>
            </a:r>
            <a:endParaRPr lang="en-US" sz="1800" dirty="0"/>
          </a:p>
        </p:txBody>
      </p:sp>
      <p:sp>
        <p:nvSpPr>
          <p:cNvPr id="10" name="Text 8"/>
          <p:cNvSpPr/>
          <p:nvPr/>
        </p:nvSpPr>
        <p:spPr>
          <a:xfrm>
            <a:off x="695325" y="1622673"/>
            <a:ext cx="3524250" cy="10668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How Cașu places Moldova within debates on empire, federalism, affirmative action, and Soviet nationality policy.</a:t>
            </a:r>
            <a:endParaRPr lang="en-US" sz="1350" dirty="0"/>
          </a:p>
        </p:txBody>
      </p:sp>
      <p:sp>
        <p:nvSpPr>
          <p:cNvPr id="11" name="Text 9"/>
          <p:cNvSpPr/>
          <p:nvPr/>
        </p:nvSpPr>
        <p:spPr>
          <a:xfrm>
            <a:off x="4985657" y="936873"/>
            <a:ext cx="3533503" cy="228600"/>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02</a:t>
            </a:r>
            <a:endParaRPr lang="en-US" sz="1800" dirty="0"/>
          </a:p>
        </p:txBody>
      </p:sp>
      <p:sp>
        <p:nvSpPr>
          <p:cNvPr id="12" name="Text 10"/>
          <p:cNvSpPr/>
          <p:nvPr/>
        </p:nvSpPr>
        <p:spPr>
          <a:xfrm>
            <a:off x="4924425" y="124167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201915"/>
                </a:solidFill>
                <a:latin typeface="ui-sans-serif" pitchFamily="34" charset="0"/>
                <a:ea typeface="ui-sans-serif" pitchFamily="34" charset="-122"/>
                <a:cs typeface="ui-sans-serif" pitchFamily="34" charset="-120"/>
              </a:rPr>
              <a:t>Historical setup</a:t>
            </a:r>
            <a:endParaRPr lang="en-US" sz="1800" dirty="0"/>
          </a:p>
        </p:txBody>
      </p:sp>
      <p:sp>
        <p:nvSpPr>
          <p:cNvPr id="13" name="Text 11"/>
          <p:cNvSpPr/>
          <p:nvPr/>
        </p:nvSpPr>
        <p:spPr>
          <a:xfrm>
            <a:off x="4924425" y="1622673"/>
            <a:ext cx="3524250" cy="8001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1812 annexation, the MASSR experiment, 1940 border changes, and early Soviet distrust of Bessarabia.</a:t>
            </a:r>
            <a:endParaRPr lang="en-US" sz="1350" dirty="0"/>
          </a:p>
        </p:txBody>
      </p:sp>
      <p:sp>
        <p:nvSpPr>
          <p:cNvPr id="14" name="Text 12"/>
          <p:cNvSpPr/>
          <p:nvPr/>
        </p:nvSpPr>
        <p:spPr>
          <a:xfrm>
            <a:off x="870857" y="3468913"/>
            <a:ext cx="3419203" cy="230209"/>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03</a:t>
            </a:r>
            <a:endParaRPr lang="en-US" sz="1800" dirty="0"/>
          </a:p>
        </p:txBody>
      </p:sp>
      <p:sp>
        <p:nvSpPr>
          <p:cNvPr id="15" name="Text 13"/>
          <p:cNvSpPr/>
          <p:nvPr/>
        </p:nvSpPr>
        <p:spPr>
          <a:xfrm>
            <a:off x="695325" y="377532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201915"/>
                </a:solidFill>
                <a:latin typeface="ui-sans-serif" pitchFamily="34" charset="0"/>
                <a:ea typeface="ui-sans-serif" pitchFamily="34" charset="-122"/>
                <a:cs typeface="ui-sans-serif" pitchFamily="34" charset="-120"/>
              </a:rPr>
              <a:t>Discrimination</a:t>
            </a:r>
            <a:endParaRPr lang="en-US" sz="1800" dirty="0"/>
          </a:p>
        </p:txBody>
      </p:sp>
      <p:sp>
        <p:nvSpPr>
          <p:cNvPr id="16" name="Text 14"/>
          <p:cNvSpPr/>
          <p:nvPr/>
        </p:nvSpPr>
        <p:spPr>
          <a:xfrm>
            <a:off x="791029" y="4156323"/>
            <a:ext cx="3428546" cy="698706"/>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Cadres policy, industry, language, symbolic culture, and unequal access to power in the Moldavian SSR.</a:t>
            </a:r>
            <a:endParaRPr lang="en-US" sz="1350" dirty="0"/>
          </a:p>
        </p:txBody>
      </p:sp>
      <p:sp>
        <p:nvSpPr>
          <p:cNvPr id="17" name="Text 15"/>
          <p:cNvSpPr/>
          <p:nvPr/>
        </p:nvSpPr>
        <p:spPr>
          <a:xfrm>
            <a:off x="5036457" y="3468913"/>
            <a:ext cx="3482703" cy="230210"/>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04</a:t>
            </a:r>
            <a:endParaRPr lang="en-US" sz="1800" dirty="0"/>
          </a:p>
        </p:txBody>
      </p:sp>
      <p:sp>
        <p:nvSpPr>
          <p:cNvPr id="18" name="Text 16"/>
          <p:cNvSpPr/>
          <p:nvPr/>
        </p:nvSpPr>
        <p:spPr>
          <a:xfrm>
            <a:off x="4924425" y="3775323"/>
            <a:ext cx="3594735" cy="304800"/>
          </a:xfrm>
          <a:prstGeom prst="rect">
            <a:avLst/>
          </a:prstGeom>
          <a:noFill/>
          <a:ln/>
        </p:spPr>
        <p:txBody>
          <a:bodyPr wrap="square" lIns="0" tIns="0" rIns="0" bIns="0" rtlCol="0" anchor="t"/>
          <a:lstStyle/>
          <a:p>
            <a:pPr marL="0" indent="0">
              <a:lnSpc>
                <a:spcPts val="2400"/>
              </a:lnSpc>
              <a:buNone/>
            </a:pPr>
            <a:r>
              <a:rPr lang="en-US" sz="1800" b="1" dirty="0">
                <a:solidFill>
                  <a:srgbClr val="201915"/>
                </a:solidFill>
                <a:latin typeface="ui-sans-serif" pitchFamily="34" charset="0"/>
                <a:ea typeface="ui-sans-serif" pitchFamily="34" charset="-122"/>
                <a:cs typeface="ui-sans-serif" pitchFamily="34" charset="-120"/>
              </a:rPr>
              <a:t>Late Soviet crisis</a:t>
            </a:r>
            <a:endParaRPr lang="en-US" sz="1800" dirty="0"/>
          </a:p>
        </p:txBody>
      </p:sp>
      <p:sp>
        <p:nvSpPr>
          <p:cNvPr id="19" name="Text 17"/>
          <p:cNvSpPr/>
          <p:nvPr/>
        </p:nvSpPr>
        <p:spPr>
          <a:xfrm>
            <a:off x="5036457" y="4156323"/>
            <a:ext cx="3412218" cy="851106"/>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Language laws, Russian-speaking resistance, Transnistria, and why imperial patterns mattered in 1989–1991.</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DD68DC-F1AA-E41D-FA05-8BD35A45E103}"/>
              </a:ext>
            </a:extLst>
          </p:cNvPr>
          <p:cNvPicPr>
            <a:picLocks noChangeAspect="1"/>
          </p:cNvPicPr>
          <p:nvPr/>
        </p:nvPicPr>
        <p:blipFill>
          <a:blip r:embed="rId2"/>
          <a:stretch>
            <a:fillRect/>
          </a:stretch>
        </p:blipFill>
        <p:spPr>
          <a:xfrm>
            <a:off x="2661102" y="0"/>
            <a:ext cx="3821796" cy="5143500"/>
          </a:xfrm>
          <a:prstGeom prst="rect">
            <a:avLst/>
          </a:prstGeom>
        </p:spPr>
      </p:pic>
    </p:spTree>
    <p:extLst>
      <p:ext uri="{BB962C8B-B14F-4D97-AF65-F5344CB8AC3E}">
        <p14:creationId xmlns:p14="http://schemas.microsoft.com/office/powerpoint/2010/main" val="2549481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544286" y="1146628"/>
            <a:ext cx="8142514" cy="771319"/>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457200" y="2070348"/>
            <a:ext cx="8229600" cy="857250"/>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3156196"/>
            <a:ext cx="8229600" cy="781051"/>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4089648"/>
            <a:ext cx="8229600" cy="857250"/>
          </a:xfrm>
          <a:prstGeom prst="roundRect">
            <a:avLst>
              <a:gd name="adj" fmla="val 1280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6" name="Text 4"/>
          <p:cNvSpPr/>
          <p:nvPr/>
        </p:nvSpPr>
        <p:spPr>
          <a:xfrm>
            <a:off x="457200" y="196602"/>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Argument</a:t>
            </a:r>
            <a:endParaRPr lang="en-US" sz="936" dirty="0"/>
          </a:p>
        </p:txBody>
      </p:sp>
      <p:sp>
        <p:nvSpPr>
          <p:cNvPr id="7" name="Text 5"/>
          <p:cNvSpPr/>
          <p:nvPr/>
        </p:nvSpPr>
        <p:spPr>
          <a:xfrm>
            <a:off x="457200" y="374898"/>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Why the USSR can be read as an empire</a:t>
            </a:r>
            <a:endParaRPr lang="en-US" sz="3600" dirty="0"/>
          </a:p>
        </p:txBody>
      </p:sp>
      <p:sp>
        <p:nvSpPr>
          <p:cNvPr id="8" name="Text 6"/>
          <p:cNvSpPr/>
          <p:nvPr/>
        </p:nvSpPr>
        <p:spPr>
          <a:xfrm>
            <a:off x="667656" y="1206252"/>
            <a:ext cx="8019143" cy="711696"/>
          </a:xfrm>
          <a:prstGeom prst="rect">
            <a:avLst/>
          </a:prstGeom>
          <a:noFill/>
          <a:ln/>
        </p:spPr>
        <p:txBody>
          <a:bodyPr wrap="square" lIns="0" tIns="0" rIns="0" bIns="0" rtlCol="0" anchor="t"/>
          <a:lstStyle/>
          <a:p>
            <a:pPr marL="0" indent="0">
              <a:lnSpc>
                <a:spcPts val="1800"/>
              </a:lnSpc>
              <a:buNone/>
            </a:pPr>
            <a:r>
              <a:rPr lang="en-US" sz="1200" b="1" dirty="0">
                <a:solidFill>
                  <a:srgbClr val="201915"/>
                </a:solidFill>
                <a:latin typeface="ui-sans-serif" pitchFamily="34" charset="0"/>
                <a:ea typeface="ui-sans-serif" pitchFamily="34" charset="-122"/>
                <a:cs typeface="ui-sans-serif" pitchFamily="34" charset="-120"/>
              </a:rPr>
              <a:t>Collapse and nationality:</a:t>
            </a:r>
            <a:r>
              <a:rPr lang="en-US" sz="1200" dirty="0">
                <a:solidFill>
                  <a:srgbClr val="201915"/>
                </a:solidFill>
                <a:latin typeface="ui-sans-serif" pitchFamily="34" charset="0"/>
                <a:ea typeface="ui-sans-serif" pitchFamily="34" charset="-122"/>
                <a:cs typeface="ui-sans-serif" pitchFamily="34" charset="-120"/>
              </a:rPr>
              <a:t> Cașu starts from the argument that nationality policy and imperial structure were central to the Soviet collapse.</a:t>
            </a:r>
            <a:endParaRPr lang="en-US" sz="1200" dirty="0"/>
          </a:p>
        </p:txBody>
      </p:sp>
      <p:sp>
        <p:nvSpPr>
          <p:cNvPr id="9" name="Text 7"/>
          <p:cNvSpPr/>
          <p:nvPr/>
        </p:nvSpPr>
        <p:spPr>
          <a:xfrm>
            <a:off x="667656" y="2162628"/>
            <a:ext cx="8019144" cy="764969"/>
          </a:xfrm>
          <a:prstGeom prst="rect">
            <a:avLst/>
          </a:prstGeom>
          <a:noFill/>
          <a:ln/>
        </p:spPr>
        <p:txBody>
          <a:bodyPr wrap="square" lIns="0" tIns="0" rIns="0" bIns="0" rtlCol="0" anchor="t"/>
          <a:lstStyle/>
          <a:p>
            <a:pPr marL="0" indent="0">
              <a:lnSpc>
                <a:spcPts val="1800"/>
              </a:lnSpc>
              <a:buNone/>
            </a:pPr>
            <a:r>
              <a:rPr lang="en-US" sz="1200" b="1" dirty="0">
                <a:solidFill>
                  <a:srgbClr val="201915"/>
                </a:solidFill>
                <a:latin typeface="ui-sans-serif" pitchFamily="34" charset="0"/>
                <a:ea typeface="ui-sans-serif" pitchFamily="34" charset="-122"/>
                <a:cs typeface="ui-sans-serif" pitchFamily="34" charset="-120"/>
              </a:rPr>
              <a:t>Affirmative action empire:</a:t>
            </a:r>
            <a:r>
              <a:rPr lang="en-US" sz="1200" dirty="0">
                <a:solidFill>
                  <a:srgbClr val="201915"/>
                </a:solidFill>
                <a:latin typeface="ui-sans-serif" pitchFamily="34" charset="0"/>
                <a:ea typeface="ui-sans-serif" pitchFamily="34" charset="-122"/>
                <a:cs typeface="ui-sans-serif" pitchFamily="34" charset="-120"/>
              </a:rPr>
              <a:t> Leninist-Stalinist rule built nations institutionally, but only within boundaries tightly managed by the center.</a:t>
            </a:r>
            <a:endParaRPr lang="en-US" sz="1200" dirty="0"/>
          </a:p>
        </p:txBody>
      </p:sp>
      <p:sp>
        <p:nvSpPr>
          <p:cNvPr id="10" name="Text 8"/>
          <p:cNvSpPr/>
          <p:nvPr/>
        </p:nvSpPr>
        <p:spPr>
          <a:xfrm>
            <a:off x="667656" y="3222170"/>
            <a:ext cx="8019144" cy="715077"/>
          </a:xfrm>
          <a:prstGeom prst="rect">
            <a:avLst/>
          </a:prstGeom>
          <a:noFill/>
          <a:ln/>
        </p:spPr>
        <p:txBody>
          <a:bodyPr wrap="square" lIns="0" tIns="0" rIns="0" bIns="0" rtlCol="0" anchor="t"/>
          <a:lstStyle/>
          <a:p>
            <a:pPr marL="0" indent="0">
              <a:lnSpc>
                <a:spcPts val="1800"/>
              </a:lnSpc>
              <a:buNone/>
            </a:pPr>
            <a:r>
              <a:rPr lang="en-US" sz="1200" b="1" dirty="0">
                <a:solidFill>
                  <a:srgbClr val="201915"/>
                </a:solidFill>
                <a:latin typeface="ui-sans-serif" pitchFamily="34" charset="0"/>
                <a:ea typeface="ui-sans-serif" pitchFamily="34" charset="-122"/>
                <a:cs typeface="ui-sans-serif" pitchFamily="34" charset="-120"/>
              </a:rPr>
              <a:t>Two-track rights:</a:t>
            </a:r>
            <a:r>
              <a:rPr lang="en-US" sz="1200" dirty="0">
                <a:solidFill>
                  <a:srgbClr val="201915"/>
                </a:solidFill>
                <a:latin typeface="ui-sans-serif" pitchFamily="34" charset="0"/>
                <a:ea typeface="ui-sans-serif" pitchFamily="34" charset="-122"/>
                <a:cs typeface="ui-sans-serif" pitchFamily="34" charset="-120"/>
              </a:rPr>
              <a:t> Non-Russians had cultural rights mainly in their own titular territory, while Russians enjoyed linguistic privilege everywhere in the USSR.</a:t>
            </a:r>
            <a:endParaRPr lang="en-US" sz="1200" dirty="0"/>
          </a:p>
        </p:txBody>
      </p:sp>
      <p:sp>
        <p:nvSpPr>
          <p:cNvPr id="11" name="Text 9"/>
          <p:cNvSpPr/>
          <p:nvPr/>
        </p:nvSpPr>
        <p:spPr>
          <a:xfrm>
            <a:off x="791028" y="4165844"/>
            <a:ext cx="7895771" cy="781053"/>
          </a:xfrm>
          <a:prstGeom prst="rect">
            <a:avLst/>
          </a:prstGeom>
          <a:noFill/>
          <a:ln/>
        </p:spPr>
        <p:txBody>
          <a:bodyPr wrap="square" lIns="0" tIns="0" rIns="0" bIns="0" rtlCol="0" anchor="t"/>
          <a:lstStyle/>
          <a:p>
            <a:pPr marL="0" indent="0">
              <a:lnSpc>
                <a:spcPts val="1800"/>
              </a:lnSpc>
              <a:buNone/>
            </a:pPr>
            <a:r>
              <a:rPr lang="en-US" sz="1200" b="1" dirty="0">
                <a:solidFill>
                  <a:srgbClr val="201915"/>
                </a:solidFill>
                <a:latin typeface="ui-sans-serif" pitchFamily="34" charset="0"/>
                <a:ea typeface="ui-sans-serif" pitchFamily="34" charset="-122"/>
                <a:cs typeface="ui-sans-serif" pitchFamily="34" charset="-120"/>
              </a:rPr>
              <a:t>Empire as domination:</a:t>
            </a:r>
            <a:r>
              <a:rPr lang="en-US" sz="1200" dirty="0">
                <a:solidFill>
                  <a:srgbClr val="201915"/>
                </a:solidFill>
                <a:latin typeface="ui-sans-serif" pitchFamily="34" charset="0"/>
                <a:ea typeface="ui-sans-serif" pitchFamily="34" charset="-122"/>
                <a:cs typeface="ui-sans-serif" pitchFamily="34" charset="-120"/>
              </a:rPr>
              <a:t> Even without calling itself an empire, the Soviet state exercised non-consensual rule typical of imperial systems.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241673"/>
            <a:ext cx="2603450" cy="27622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0200" y="1241673"/>
            <a:ext cx="2603450" cy="27622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83201" y="1241673"/>
            <a:ext cx="2603599" cy="2762250"/>
          </a:xfrm>
          <a:prstGeom prst="roundRect">
            <a:avLst>
              <a:gd name="adj" fmla="val 56193"/>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377577"/>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Long background</a:t>
            </a:r>
            <a:endParaRPr lang="en-US" sz="936" dirty="0"/>
          </a:p>
        </p:txBody>
      </p:sp>
      <p:sp>
        <p:nvSpPr>
          <p:cNvPr id="6" name="Text 4"/>
          <p:cNvSpPr/>
          <p:nvPr/>
        </p:nvSpPr>
        <p:spPr>
          <a:xfrm>
            <a:off x="457200" y="555873"/>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Moldova before 1940</a:t>
            </a:r>
            <a:endParaRPr lang="en-US" sz="3600" dirty="0"/>
          </a:p>
        </p:txBody>
      </p:sp>
      <p:sp>
        <p:nvSpPr>
          <p:cNvPr id="7" name="Text 5"/>
          <p:cNvSpPr/>
          <p:nvPr/>
        </p:nvSpPr>
        <p:spPr>
          <a:xfrm>
            <a:off x="805543" y="1589314"/>
            <a:ext cx="2059526" cy="195284"/>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1812</a:t>
            </a:r>
            <a:endParaRPr lang="en-US" sz="1800" dirty="0"/>
          </a:p>
        </p:txBody>
      </p:sp>
      <p:sp>
        <p:nvSpPr>
          <p:cNvPr id="8" name="Text 6"/>
          <p:cNvSpPr/>
          <p:nvPr/>
        </p:nvSpPr>
        <p:spPr>
          <a:xfrm>
            <a:off x="695325" y="1898898"/>
            <a:ext cx="2127200" cy="16002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Russia annexed eastern Moldavia and renamed it Bessarabia, despite the overwhelmingly Romanian character of the local population.</a:t>
            </a:r>
            <a:endParaRPr lang="en-US" sz="1350" dirty="0"/>
          </a:p>
        </p:txBody>
      </p:sp>
      <p:sp>
        <p:nvSpPr>
          <p:cNvPr id="9" name="Text 7"/>
          <p:cNvSpPr/>
          <p:nvPr/>
        </p:nvSpPr>
        <p:spPr>
          <a:xfrm>
            <a:off x="3614057" y="1670298"/>
            <a:ext cx="2064012" cy="114300"/>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1918</a:t>
            </a:r>
            <a:endParaRPr lang="en-US" sz="1800" dirty="0"/>
          </a:p>
        </p:txBody>
      </p:sp>
      <p:sp>
        <p:nvSpPr>
          <p:cNvPr id="10" name="Text 8"/>
          <p:cNvSpPr/>
          <p:nvPr/>
        </p:nvSpPr>
        <p:spPr>
          <a:xfrm>
            <a:off x="3508325" y="1898898"/>
            <a:ext cx="2127200" cy="16002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Sfatul Țării voted union with Romania, but Moscow refused to recognize Romanian sovereignty over Bessarabia.</a:t>
            </a:r>
            <a:endParaRPr lang="en-US" sz="1350" dirty="0"/>
          </a:p>
        </p:txBody>
      </p:sp>
      <p:sp>
        <p:nvSpPr>
          <p:cNvPr id="11" name="Text 9"/>
          <p:cNvSpPr/>
          <p:nvPr/>
        </p:nvSpPr>
        <p:spPr>
          <a:xfrm>
            <a:off x="6444342" y="1589314"/>
            <a:ext cx="2046879" cy="195284"/>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1924 MASSR</a:t>
            </a:r>
            <a:endParaRPr lang="en-US" sz="1800" dirty="0"/>
          </a:p>
        </p:txBody>
      </p:sp>
      <p:sp>
        <p:nvSpPr>
          <p:cNvPr id="12" name="Text 10"/>
          <p:cNvSpPr/>
          <p:nvPr/>
        </p:nvSpPr>
        <p:spPr>
          <a:xfrm>
            <a:off x="6321326" y="1898898"/>
            <a:ext cx="2127349" cy="18669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The Moldavian ASSR was created across the Dniester as a geopolitical and ideological tool for claiming Bessarabia back.</a:t>
            </a:r>
            <a:endParaRPr lang="en-US" sz="1350" dirty="0"/>
          </a:p>
        </p:txBody>
      </p:sp>
      <p:sp>
        <p:nvSpPr>
          <p:cNvPr id="13" name="Text 11"/>
          <p:cNvSpPr/>
          <p:nvPr/>
        </p:nvSpPr>
        <p:spPr>
          <a:xfrm>
            <a:off x="457200" y="4232523"/>
            <a:ext cx="8229600" cy="533400"/>
          </a:xfrm>
          <a:prstGeom prst="rect">
            <a:avLst/>
          </a:prstGeom>
          <a:noFill/>
          <a:ln/>
        </p:spPr>
        <p:txBody>
          <a:bodyPr wrap="square" lIns="0" tIns="0" rIns="0" bIns="0" rtlCol="0" anchor="t"/>
          <a:lstStyle/>
          <a:p>
            <a:pPr marL="0" indent="0">
              <a:lnSpc>
                <a:spcPts val="2100"/>
              </a:lnSpc>
              <a:buNone/>
            </a:pPr>
            <a:r>
              <a:rPr lang="en-US" sz="1500" dirty="0">
                <a:solidFill>
                  <a:srgbClr val="5F5750"/>
                </a:solidFill>
                <a:latin typeface="ui-sans-serif" pitchFamily="34" charset="0"/>
                <a:ea typeface="ui-sans-serif" pitchFamily="34" charset="-122"/>
                <a:cs typeface="ui-sans-serif" pitchFamily="34" charset="-120"/>
              </a:rPr>
              <a:t>MASSR as a laboratory where Soviet foreign policy, nationality engineering, and anti-Romanian propaganda converged.</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136898"/>
            <a:ext cx="398145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4705350" y="1136898"/>
            <a:ext cx="398145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3594348"/>
            <a:ext cx="8229600" cy="1276350"/>
          </a:xfrm>
          <a:prstGeom prst="roundRect">
            <a:avLst>
              <a:gd name="adj" fmla="val 114627"/>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272802"/>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Soviet nation-building</a:t>
            </a:r>
            <a:endParaRPr lang="en-US" sz="936" dirty="0"/>
          </a:p>
        </p:txBody>
      </p:sp>
      <p:sp>
        <p:nvSpPr>
          <p:cNvPr id="6" name="Text 4"/>
          <p:cNvSpPr/>
          <p:nvPr/>
        </p:nvSpPr>
        <p:spPr>
          <a:xfrm>
            <a:off x="457200" y="451098"/>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The Moldavian identity experiment</a:t>
            </a:r>
            <a:endParaRPr lang="en-US" sz="3600" dirty="0"/>
          </a:p>
        </p:txBody>
      </p:sp>
      <p:sp>
        <p:nvSpPr>
          <p:cNvPr id="7" name="Text 5"/>
          <p:cNvSpPr/>
          <p:nvPr/>
        </p:nvSpPr>
        <p:spPr>
          <a:xfrm>
            <a:off x="765429" y="1444171"/>
            <a:ext cx="3505200" cy="235652"/>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1924–1932</a:t>
            </a:r>
            <a:endParaRPr lang="en-US" sz="1800" dirty="0"/>
          </a:p>
        </p:txBody>
      </p:sp>
      <p:sp>
        <p:nvSpPr>
          <p:cNvPr id="8" name="Text 6"/>
          <p:cNvSpPr/>
          <p:nvPr/>
        </p:nvSpPr>
        <p:spPr>
          <a:xfrm>
            <a:off x="695325" y="1794123"/>
            <a:ext cx="3505200" cy="13335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Soviet authorities tried to construct a separate Moldavian language using Cyrillic and a heavily Russified vernacular distinct from standard Romanian.</a:t>
            </a:r>
            <a:endParaRPr lang="en-US" sz="1350" dirty="0"/>
          </a:p>
        </p:txBody>
      </p:sp>
      <p:sp>
        <p:nvSpPr>
          <p:cNvPr id="9" name="Text 7"/>
          <p:cNvSpPr/>
          <p:nvPr/>
        </p:nvSpPr>
        <p:spPr>
          <a:xfrm>
            <a:off x="5065485" y="1444171"/>
            <a:ext cx="3453293" cy="235652"/>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1932–1938</a:t>
            </a:r>
            <a:endParaRPr lang="en-US" sz="1800" dirty="0"/>
          </a:p>
        </p:txBody>
      </p:sp>
      <p:sp>
        <p:nvSpPr>
          <p:cNvPr id="10" name="Text 8"/>
          <p:cNvSpPr/>
          <p:nvPr/>
        </p:nvSpPr>
        <p:spPr>
          <a:xfrm>
            <a:off x="4943475" y="1794123"/>
            <a:ext cx="3505200" cy="13335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The experiment partially reversed: Latin script returned and the language was made closer to Romanian before Stalinist terror destroyed many of its architects.</a:t>
            </a:r>
            <a:endParaRPr lang="en-US" sz="1350" dirty="0"/>
          </a:p>
        </p:txBody>
      </p:sp>
      <p:sp>
        <p:nvSpPr>
          <p:cNvPr id="11" name="Text 9"/>
          <p:cNvSpPr/>
          <p:nvPr/>
        </p:nvSpPr>
        <p:spPr>
          <a:xfrm>
            <a:off x="695325" y="3832473"/>
            <a:ext cx="7753350" cy="800100"/>
          </a:xfrm>
          <a:prstGeom prst="rect">
            <a:avLst/>
          </a:prstGeom>
          <a:noFill/>
          <a:ln/>
        </p:spPr>
        <p:txBody>
          <a:bodyPr wrap="square" lIns="0" tIns="0" rIns="0" bIns="0" rtlCol="0" anchor="t"/>
          <a:lstStyle/>
          <a:p>
            <a:pPr marL="0" indent="0">
              <a:lnSpc>
                <a:spcPts val="2100"/>
              </a:lnSpc>
              <a:buNone/>
            </a:pPr>
            <a:r>
              <a:rPr lang="en-US" sz="1350" dirty="0">
                <a:solidFill>
                  <a:srgbClr val="201915"/>
                </a:solidFill>
                <a:latin typeface="ui-sans-serif" pitchFamily="34" charset="0"/>
                <a:ea typeface="ui-sans-serif" pitchFamily="34" charset="-122"/>
                <a:cs typeface="ui-sans-serif" pitchFamily="34" charset="-120"/>
              </a:rPr>
              <a:t>The point was not merely cultural. By inventing a Moldavian nation distinct from Romanians, Moscow gave itself an anti-imperial justification for future expansion into Bessarabia.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657052"/>
            <a:ext cx="8229600" cy="3112740"/>
          </a:xfrm>
          <a:prstGeom prst="roundRect">
            <a:avLst>
              <a:gd name="adj" fmla="val 47002"/>
            </a:avLst>
          </a:prstGeom>
          <a:solidFill>
            <a:srgbClr val="DDD5CB"/>
          </a:solidFill>
          <a:ln w="9525">
            <a:solidFill>
              <a:srgbClr val="DDD5CB"/>
            </a:solidFill>
          </a:ln>
        </p:spPr>
        <p:txBody>
          <a:bodyPr wrap="none" lIns="0" tIns="0" rIns="0" bIns="0" rtlCol="0" anchor="ctr">
            <a:normAutofit/>
          </a:bodyPr>
          <a:lstStyle/>
          <a:p>
            <a:pPr marL="0" indent="0">
              <a:buNone/>
            </a:pPr>
            <a:endParaRPr lang="en-US" dirty="0"/>
          </a:p>
        </p:txBody>
      </p:sp>
      <p:sp>
        <p:nvSpPr>
          <p:cNvPr id="3" name="Text 1"/>
          <p:cNvSpPr/>
          <p:nvPr/>
        </p:nvSpPr>
        <p:spPr>
          <a:xfrm>
            <a:off x="466725" y="1666577"/>
            <a:ext cx="2045494" cy="352276"/>
          </a:xfrm>
          <a:prstGeom prst="rect">
            <a:avLst/>
          </a:prstGeom>
          <a:solidFill>
            <a:srgbClr val="8C552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Step</a:t>
            </a:r>
            <a:endParaRPr lang="en-US" sz="1080" dirty="0"/>
          </a:p>
        </p:txBody>
      </p:sp>
      <p:sp>
        <p:nvSpPr>
          <p:cNvPr id="4" name="Text 2"/>
          <p:cNvSpPr/>
          <p:nvPr/>
        </p:nvSpPr>
        <p:spPr>
          <a:xfrm>
            <a:off x="2521744" y="1666577"/>
            <a:ext cx="2045494" cy="352276"/>
          </a:xfrm>
          <a:prstGeom prst="rect">
            <a:avLst/>
          </a:prstGeom>
          <a:solidFill>
            <a:srgbClr val="8C552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Official claim</a:t>
            </a:r>
            <a:endParaRPr lang="en-US" sz="1080" dirty="0"/>
          </a:p>
        </p:txBody>
      </p:sp>
      <p:sp>
        <p:nvSpPr>
          <p:cNvPr id="5" name="Text 3"/>
          <p:cNvSpPr/>
          <p:nvPr/>
        </p:nvSpPr>
        <p:spPr>
          <a:xfrm>
            <a:off x="4576763" y="1666577"/>
            <a:ext cx="2045494" cy="352276"/>
          </a:xfrm>
          <a:prstGeom prst="rect">
            <a:avLst/>
          </a:prstGeom>
          <a:solidFill>
            <a:srgbClr val="8C552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Political reality</a:t>
            </a:r>
            <a:endParaRPr lang="en-US" sz="1080" dirty="0"/>
          </a:p>
        </p:txBody>
      </p:sp>
      <p:sp>
        <p:nvSpPr>
          <p:cNvPr id="6" name="Text 4"/>
          <p:cNvSpPr/>
          <p:nvPr/>
        </p:nvSpPr>
        <p:spPr>
          <a:xfrm>
            <a:off x="6631781" y="1666577"/>
            <a:ext cx="2045494" cy="352276"/>
          </a:xfrm>
          <a:prstGeom prst="rect">
            <a:avLst/>
          </a:prstGeom>
          <a:solidFill>
            <a:srgbClr val="8C552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Effect</a:t>
            </a:r>
            <a:endParaRPr lang="en-US" sz="1080" dirty="0"/>
          </a:p>
        </p:txBody>
      </p:sp>
      <p:sp>
        <p:nvSpPr>
          <p:cNvPr id="7" name="Text 5"/>
          <p:cNvSpPr/>
          <p:nvPr/>
        </p:nvSpPr>
        <p:spPr>
          <a:xfrm>
            <a:off x="466725" y="2028379"/>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June 1940 ultimatum</a:t>
            </a:r>
            <a:endParaRPr lang="en-US" sz="1080" dirty="0"/>
          </a:p>
        </p:txBody>
      </p:sp>
      <p:sp>
        <p:nvSpPr>
          <p:cNvPr id="8" name="Text 6"/>
          <p:cNvSpPr/>
          <p:nvPr/>
        </p:nvSpPr>
        <p:spPr>
          <a:xfrm>
            <a:off x="2521744" y="2028379"/>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Bessarabia allegedly had a Ukrainian majority.</a:t>
            </a:r>
            <a:endParaRPr lang="en-US" sz="1080" dirty="0"/>
          </a:p>
        </p:txBody>
      </p:sp>
      <p:sp>
        <p:nvSpPr>
          <p:cNvPr id="9" name="Text 7"/>
          <p:cNvSpPr/>
          <p:nvPr/>
        </p:nvSpPr>
        <p:spPr>
          <a:xfrm>
            <a:off x="4576763" y="2028379"/>
            <a:ext cx="2045494" cy="675829"/>
          </a:xfrm>
          <a:prstGeom prst="rect">
            <a:avLst/>
          </a:prstGeom>
          <a:solidFill>
            <a:srgbClr val="FBF8F3"/>
          </a:solidFill>
          <a:ln/>
        </p:spPr>
        <p:txBody>
          <a:bodyPr wrap="square" lIns="114300" tIns="114300" rIns="114300" bIns="114300" rtlCol="0" anchor="t">
            <a:normAutofit lnSpcReduction="10000"/>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The formula helped justify Soviet seizure and later partition.</a:t>
            </a:r>
            <a:endParaRPr lang="en-US" sz="1080" dirty="0"/>
          </a:p>
        </p:txBody>
      </p:sp>
      <p:sp>
        <p:nvSpPr>
          <p:cNvPr id="10" name="Text 8"/>
          <p:cNvSpPr/>
          <p:nvPr/>
        </p:nvSpPr>
        <p:spPr>
          <a:xfrm>
            <a:off x="6631781" y="2028379"/>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Ukraine gained northern and southern districts.</a:t>
            </a:r>
            <a:endParaRPr lang="en-US" sz="1080" dirty="0"/>
          </a:p>
        </p:txBody>
      </p:sp>
      <p:sp>
        <p:nvSpPr>
          <p:cNvPr id="11" name="Text 9"/>
          <p:cNvSpPr/>
          <p:nvPr/>
        </p:nvSpPr>
        <p:spPr>
          <a:xfrm>
            <a:off x="466725" y="2713732"/>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Moldavian SSR formed</a:t>
            </a:r>
            <a:endParaRPr lang="en-US" sz="1080" dirty="0"/>
          </a:p>
        </p:txBody>
      </p:sp>
      <p:sp>
        <p:nvSpPr>
          <p:cNvPr id="12" name="Text 10"/>
          <p:cNvSpPr/>
          <p:nvPr/>
        </p:nvSpPr>
        <p:spPr>
          <a:xfrm>
            <a:off x="2521744" y="2713732"/>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Union of Bessarabia with part of the MASSR.</a:t>
            </a:r>
            <a:endParaRPr lang="en-US" sz="1080" dirty="0"/>
          </a:p>
        </p:txBody>
      </p:sp>
      <p:sp>
        <p:nvSpPr>
          <p:cNvPr id="13" name="Text 11"/>
          <p:cNvSpPr/>
          <p:nvPr/>
        </p:nvSpPr>
        <p:spPr>
          <a:xfrm>
            <a:off x="4576763" y="2713732"/>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Frontiers were drawn from above, not by local consent.</a:t>
            </a:r>
            <a:endParaRPr lang="en-US" sz="1080" dirty="0"/>
          </a:p>
        </p:txBody>
      </p:sp>
      <p:sp>
        <p:nvSpPr>
          <p:cNvPr id="14" name="Text 12"/>
          <p:cNvSpPr/>
          <p:nvPr/>
        </p:nvSpPr>
        <p:spPr>
          <a:xfrm>
            <a:off x="6631781" y="2713732"/>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A smaller republic under tighter central leverage.</a:t>
            </a:r>
            <a:endParaRPr lang="en-US" sz="1080" dirty="0"/>
          </a:p>
        </p:txBody>
      </p:sp>
      <p:sp>
        <p:nvSpPr>
          <p:cNvPr id="15" name="Text 13"/>
          <p:cNvSpPr/>
          <p:nvPr/>
        </p:nvSpPr>
        <p:spPr>
          <a:xfrm>
            <a:off x="466725" y="3399086"/>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Cadres policy</a:t>
            </a:r>
            <a:endParaRPr lang="en-US" sz="1080" dirty="0"/>
          </a:p>
        </p:txBody>
      </p:sp>
      <p:sp>
        <p:nvSpPr>
          <p:cNvPr id="16" name="Text 14"/>
          <p:cNvSpPr/>
          <p:nvPr/>
        </p:nvSpPr>
        <p:spPr>
          <a:xfrm>
            <a:off x="2521744" y="3399086"/>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Building socialism with loyal personnel.</a:t>
            </a:r>
            <a:endParaRPr lang="en-US" sz="1080" dirty="0"/>
          </a:p>
        </p:txBody>
      </p:sp>
      <p:sp>
        <p:nvSpPr>
          <p:cNvPr id="17" name="Text 15"/>
          <p:cNvSpPr/>
          <p:nvPr/>
        </p:nvSpPr>
        <p:spPr>
          <a:xfrm>
            <a:off x="4576763" y="3399086"/>
            <a:ext cx="2045494" cy="675829"/>
          </a:xfrm>
          <a:prstGeom prst="rect">
            <a:avLst/>
          </a:prstGeom>
          <a:solidFill>
            <a:srgbClr val="FBF8F3"/>
          </a:solidFill>
          <a:ln/>
        </p:spPr>
        <p:txBody>
          <a:bodyPr wrap="square" lIns="114300" tIns="114300" rIns="114300" bIns="114300" rtlCol="0" anchor="t">
            <a:normAutofit lnSpcReduction="10000"/>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Bessarabians were distrusted; Transnistrians and Slavs were preferred.</a:t>
            </a:r>
            <a:endParaRPr lang="en-US" sz="1080" dirty="0"/>
          </a:p>
        </p:txBody>
      </p:sp>
      <p:sp>
        <p:nvSpPr>
          <p:cNvPr id="18" name="Text 16"/>
          <p:cNvSpPr/>
          <p:nvPr/>
        </p:nvSpPr>
        <p:spPr>
          <a:xfrm>
            <a:off x="6631781" y="3399086"/>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Early administration felt openly colonial.</a:t>
            </a:r>
            <a:endParaRPr lang="en-US" sz="1080" dirty="0"/>
          </a:p>
        </p:txBody>
      </p:sp>
      <p:sp>
        <p:nvSpPr>
          <p:cNvPr id="19" name="Text 17"/>
          <p:cNvSpPr/>
          <p:nvPr/>
        </p:nvSpPr>
        <p:spPr>
          <a:xfrm>
            <a:off x="466725" y="4084439"/>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Language and institutions</a:t>
            </a:r>
            <a:endParaRPr lang="en-US" sz="1080" dirty="0"/>
          </a:p>
        </p:txBody>
      </p:sp>
      <p:sp>
        <p:nvSpPr>
          <p:cNvPr id="20" name="Text 18"/>
          <p:cNvSpPr/>
          <p:nvPr/>
        </p:nvSpPr>
        <p:spPr>
          <a:xfrm>
            <a:off x="2521744" y="4084439"/>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National form under socialism.</a:t>
            </a:r>
            <a:endParaRPr lang="en-US" sz="1080" dirty="0"/>
          </a:p>
        </p:txBody>
      </p:sp>
      <p:sp>
        <p:nvSpPr>
          <p:cNvPr id="21" name="Text 19"/>
          <p:cNvSpPr/>
          <p:nvPr/>
        </p:nvSpPr>
        <p:spPr>
          <a:xfrm>
            <a:off x="4576763" y="4084439"/>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Russian dominance arrived immediately.</a:t>
            </a:r>
            <a:endParaRPr lang="en-US" sz="1080" dirty="0"/>
          </a:p>
        </p:txBody>
      </p:sp>
      <p:sp>
        <p:nvSpPr>
          <p:cNvPr id="22" name="Text 20"/>
          <p:cNvSpPr/>
          <p:nvPr/>
        </p:nvSpPr>
        <p:spPr>
          <a:xfrm>
            <a:off x="6631781" y="4084439"/>
            <a:ext cx="2045494"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Romanian-speaking elites were marginalized from power.</a:t>
            </a:r>
            <a:endParaRPr lang="en-US" sz="1080" dirty="0"/>
          </a:p>
        </p:txBody>
      </p:sp>
      <p:sp>
        <p:nvSpPr>
          <p:cNvPr id="23" name="Text 21"/>
          <p:cNvSpPr/>
          <p:nvPr/>
        </p:nvSpPr>
        <p:spPr>
          <a:xfrm>
            <a:off x="457200" y="373856"/>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1940</a:t>
            </a:r>
            <a:endParaRPr lang="en-US" sz="936" dirty="0"/>
          </a:p>
        </p:txBody>
      </p:sp>
      <p:sp>
        <p:nvSpPr>
          <p:cNvPr id="24" name="Text 22"/>
          <p:cNvSpPr/>
          <p:nvPr/>
        </p:nvSpPr>
        <p:spPr>
          <a:xfrm>
            <a:off x="457200" y="552152"/>
            <a:ext cx="8229600" cy="9144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Occupation, partition, and republic-building</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355973"/>
            <a:ext cx="259080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6600" y="1355973"/>
            <a:ext cx="259080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96000" y="1355973"/>
            <a:ext cx="2590800" cy="2228850"/>
          </a:xfrm>
          <a:prstGeom prst="roundRect">
            <a:avLst>
              <a:gd name="adj" fmla="val 65641"/>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529977"/>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Stalinism</a:t>
            </a:r>
            <a:endParaRPr lang="en-US" sz="936" dirty="0"/>
          </a:p>
        </p:txBody>
      </p:sp>
      <p:sp>
        <p:nvSpPr>
          <p:cNvPr id="6" name="Text 4"/>
          <p:cNvSpPr/>
          <p:nvPr/>
        </p:nvSpPr>
        <p:spPr>
          <a:xfrm>
            <a:off x="457200" y="708273"/>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Violence made the imperial order stick</a:t>
            </a:r>
            <a:endParaRPr lang="en-US" sz="3600" dirty="0"/>
          </a:p>
        </p:txBody>
      </p:sp>
      <p:sp>
        <p:nvSpPr>
          <p:cNvPr id="7" name="Text 5"/>
          <p:cNvSpPr/>
          <p:nvPr/>
        </p:nvSpPr>
        <p:spPr>
          <a:xfrm>
            <a:off x="674180" y="1594098"/>
            <a:ext cx="2156841" cy="457200"/>
          </a:xfrm>
          <a:prstGeom prst="rect">
            <a:avLst/>
          </a:prstGeom>
          <a:noFill/>
          <a:ln/>
        </p:spPr>
        <p:txBody>
          <a:bodyPr wrap="square" lIns="0" tIns="0" rIns="0" bIns="0" rtlCol="0" anchor="t"/>
          <a:lstStyle/>
          <a:p>
            <a:pPr marL="0" indent="0" algn="ctr">
              <a:lnSpc>
                <a:spcPts val="3600"/>
              </a:lnSpc>
              <a:buNone/>
            </a:pPr>
            <a:r>
              <a:rPr lang="en-US" sz="3600" b="1" dirty="0">
                <a:solidFill>
                  <a:srgbClr val="8C5523"/>
                </a:solidFill>
                <a:latin typeface="ui-sans-serif" pitchFamily="34" charset="0"/>
                <a:ea typeface="ui-sans-serif" pitchFamily="34" charset="-122"/>
                <a:cs typeface="ui-sans-serif" pitchFamily="34" charset="-120"/>
              </a:rPr>
              <a:t>3</a:t>
            </a:r>
            <a:endParaRPr lang="en-US" sz="3600" dirty="0"/>
          </a:p>
        </p:txBody>
      </p:sp>
      <p:sp>
        <p:nvSpPr>
          <p:cNvPr id="8" name="Text 6"/>
          <p:cNvSpPr/>
          <p:nvPr/>
        </p:nvSpPr>
        <p:spPr>
          <a:xfrm>
            <a:off x="674180" y="2127498"/>
            <a:ext cx="2156841" cy="190500"/>
          </a:xfrm>
          <a:prstGeom prst="rect">
            <a:avLst/>
          </a:prstGeom>
          <a:noFill/>
          <a:ln/>
        </p:spPr>
        <p:txBody>
          <a:bodyPr wrap="square" lIns="0" tIns="0" rIns="0" bIns="0" rtlCol="0" anchor="t"/>
          <a:lstStyle/>
          <a:p>
            <a:pPr marL="0" indent="0" algn="ctr">
              <a:lnSpc>
                <a:spcPts val="1500"/>
              </a:lnSpc>
              <a:buNone/>
            </a:pPr>
            <a:r>
              <a:rPr lang="en-US" sz="1050" dirty="0">
                <a:solidFill>
                  <a:srgbClr val="81776D"/>
                </a:solidFill>
                <a:latin typeface="ui-sans-serif" pitchFamily="34" charset="0"/>
                <a:ea typeface="ui-sans-serif" pitchFamily="34" charset="-122"/>
                <a:cs typeface="ui-sans-serif" pitchFamily="34" charset="-120"/>
              </a:rPr>
              <a:t>Mass deportations</a:t>
            </a:r>
            <a:endParaRPr lang="en-US" sz="1050" dirty="0"/>
          </a:p>
        </p:txBody>
      </p:sp>
      <p:sp>
        <p:nvSpPr>
          <p:cNvPr id="9" name="Text 7"/>
          <p:cNvSpPr/>
          <p:nvPr/>
        </p:nvSpPr>
        <p:spPr>
          <a:xfrm>
            <a:off x="695325" y="2432298"/>
            <a:ext cx="2114550" cy="457200"/>
          </a:xfrm>
          <a:prstGeom prst="rect">
            <a:avLst/>
          </a:prstGeom>
          <a:noFill/>
          <a:ln/>
        </p:spPr>
        <p:txBody>
          <a:bodyPr wrap="square" lIns="0" tIns="0" rIns="0" bIns="0" rtlCol="0" anchor="t"/>
          <a:lstStyle/>
          <a:p>
            <a:pPr marL="0" indent="0" algn="ctr">
              <a:lnSpc>
                <a:spcPts val="1800"/>
              </a:lnSpc>
              <a:buNone/>
            </a:pPr>
            <a:r>
              <a:rPr lang="en-US" sz="1200" dirty="0">
                <a:solidFill>
                  <a:srgbClr val="5F5750"/>
                </a:solidFill>
                <a:latin typeface="ui-sans-serif" pitchFamily="34" charset="0"/>
                <a:ea typeface="ui-sans-serif" pitchFamily="34" charset="-122"/>
                <a:cs typeface="ui-sans-serif" pitchFamily="34" charset="-120"/>
              </a:rPr>
              <a:t>June 1941, July 1949, and May 1951.</a:t>
            </a:r>
            <a:endParaRPr lang="en-US" sz="1200" dirty="0"/>
          </a:p>
        </p:txBody>
      </p:sp>
      <p:sp>
        <p:nvSpPr>
          <p:cNvPr id="10" name="Text 8"/>
          <p:cNvSpPr/>
          <p:nvPr/>
        </p:nvSpPr>
        <p:spPr>
          <a:xfrm>
            <a:off x="3493579" y="1594098"/>
            <a:ext cx="2156841" cy="457200"/>
          </a:xfrm>
          <a:prstGeom prst="rect">
            <a:avLst/>
          </a:prstGeom>
          <a:noFill/>
          <a:ln/>
        </p:spPr>
        <p:txBody>
          <a:bodyPr wrap="square" lIns="0" tIns="0" rIns="0" bIns="0" rtlCol="0" anchor="t"/>
          <a:lstStyle/>
          <a:p>
            <a:pPr marL="0" indent="0" algn="ctr">
              <a:lnSpc>
                <a:spcPts val="3600"/>
              </a:lnSpc>
              <a:buNone/>
            </a:pPr>
            <a:r>
              <a:rPr lang="en-US" sz="3600" b="1" dirty="0">
                <a:solidFill>
                  <a:srgbClr val="8C5523"/>
                </a:solidFill>
                <a:latin typeface="ui-sans-serif" pitchFamily="34" charset="0"/>
                <a:ea typeface="ui-sans-serif" pitchFamily="34" charset="-122"/>
                <a:cs typeface="ui-sans-serif" pitchFamily="34" charset="-120"/>
              </a:rPr>
              <a:t>60,000</a:t>
            </a:r>
            <a:endParaRPr lang="en-US" sz="3600" dirty="0"/>
          </a:p>
        </p:txBody>
      </p:sp>
      <p:sp>
        <p:nvSpPr>
          <p:cNvPr id="11" name="Text 9"/>
          <p:cNvSpPr/>
          <p:nvPr/>
        </p:nvSpPr>
        <p:spPr>
          <a:xfrm>
            <a:off x="3493579" y="2127498"/>
            <a:ext cx="2156841" cy="190500"/>
          </a:xfrm>
          <a:prstGeom prst="rect">
            <a:avLst/>
          </a:prstGeom>
          <a:noFill/>
          <a:ln/>
        </p:spPr>
        <p:txBody>
          <a:bodyPr wrap="square" lIns="0" tIns="0" rIns="0" bIns="0" rtlCol="0" anchor="t"/>
          <a:lstStyle/>
          <a:p>
            <a:pPr marL="0" indent="0" algn="ctr">
              <a:lnSpc>
                <a:spcPts val="1500"/>
              </a:lnSpc>
              <a:buNone/>
            </a:pPr>
            <a:r>
              <a:rPr lang="en-US" sz="1050" dirty="0">
                <a:solidFill>
                  <a:srgbClr val="81776D"/>
                </a:solidFill>
                <a:latin typeface="ui-sans-serif" pitchFamily="34" charset="0"/>
                <a:ea typeface="ui-sans-serif" pitchFamily="34" charset="-122"/>
                <a:cs typeface="ui-sans-serif" pitchFamily="34" charset="-120"/>
              </a:rPr>
              <a:t>Forced deportees</a:t>
            </a:r>
            <a:endParaRPr lang="en-US" sz="1050" dirty="0"/>
          </a:p>
        </p:txBody>
      </p:sp>
      <p:sp>
        <p:nvSpPr>
          <p:cNvPr id="12" name="Text 10"/>
          <p:cNvSpPr/>
          <p:nvPr/>
        </p:nvSpPr>
        <p:spPr>
          <a:xfrm>
            <a:off x="3514725" y="2432298"/>
            <a:ext cx="2114550" cy="457200"/>
          </a:xfrm>
          <a:prstGeom prst="rect">
            <a:avLst/>
          </a:prstGeom>
          <a:noFill/>
          <a:ln/>
        </p:spPr>
        <p:txBody>
          <a:bodyPr wrap="square" lIns="0" tIns="0" rIns="0" bIns="0" rtlCol="0" anchor="t"/>
          <a:lstStyle/>
          <a:p>
            <a:pPr marL="0" indent="0" algn="ctr">
              <a:lnSpc>
                <a:spcPts val="1800"/>
              </a:lnSpc>
              <a:buNone/>
            </a:pPr>
            <a:r>
              <a:rPr lang="en-US" sz="1200" dirty="0">
                <a:solidFill>
                  <a:srgbClr val="5F5750"/>
                </a:solidFill>
                <a:latin typeface="ui-sans-serif" pitchFamily="34" charset="0"/>
                <a:ea typeface="ui-sans-serif" pitchFamily="34" charset="-122"/>
                <a:cs typeface="ui-sans-serif" pitchFamily="34" charset="-120"/>
              </a:rPr>
              <a:t>Directly displaced in the three main operations.</a:t>
            </a:r>
            <a:endParaRPr lang="en-US" sz="1200" dirty="0"/>
          </a:p>
        </p:txBody>
      </p:sp>
      <p:sp>
        <p:nvSpPr>
          <p:cNvPr id="13" name="Text 11"/>
          <p:cNvSpPr/>
          <p:nvPr/>
        </p:nvSpPr>
        <p:spPr>
          <a:xfrm>
            <a:off x="6312979" y="1594098"/>
            <a:ext cx="2156841" cy="457200"/>
          </a:xfrm>
          <a:prstGeom prst="rect">
            <a:avLst/>
          </a:prstGeom>
          <a:noFill/>
          <a:ln/>
        </p:spPr>
        <p:txBody>
          <a:bodyPr wrap="square" lIns="0" tIns="0" rIns="0" bIns="0" rtlCol="0" anchor="t"/>
          <a:lstStyle/>
          <a:p>
            <a:pPr marL="0" indent="0" algn="ctr">
              <a:lnSpc>
                <a:spcPts val="3600"/>
              </a:lnSpc>
              <a:buNone/>
            </a:pPr>
            <a:r>
              <a:rPr lang="en-US" sz="3600" b="1" dirty="0">
                <a:solidFill>
                  <a:srgbClr val="8C5523"/>
                </a:solidFill>
                <a:latin typeface="ui-sans-serif" pitchFamily="34" charset="0"/>
                <a:ea typeface="ui-sans-serif" pitchFamily="34" charset="-122"/>
                <a:cs typeface="ui-sans-serif" pitchFamily="34" charset="-120"/>
              </a:rPr>
              <a:t>300,000+</a:t>
            </a:r>
            <a:endParaRPr lang="en-US" sz="3600" dirty="0"/>
          </a:p>
        </p:txBody>
      </p:sp>
      <p:sp>
        <p:nvSpPr>
          <p:cNvPr id="14" name="Text 12"/>
          <p:cNvSpPr/>
          <p:nvPr/>
        </p:nvSpPr>
        <p:spPr>
          <a:xfrm>
            <a:off x="6312979" y="2127498"/>
            <a:ext cx="2156841" cy="190500"/>
          </a:xfrm>
          <a:prstGeom prst="rect">
            <a:avLst/>
          </a:prstGeom>
          <a:noFill/>
          <a:ln/>
        </p:spPr>
        <p:txBody>
          <a:bodyPr wrap="square" lIns="0" tIns="0" rIns="0" bIns="0" rtlCol="0" anchor="t"/>
          <a:lstStyle/>
          <a:p>
            <a:pPr marL="0" indent="0" algn="ctr">
              <a:lnSpc>
                <a:spcPts val="1500"/>
              </a:lnSpc>
              <a:buNone/>
            </a:pPr>
            <a:r>
              <a:rPr lang="en-US" sz="1050" dirty="0">
                <a:solidFill>
                  <a:srgbClr val="81776D"/>
                </a:solidFill>
                <a:latin typeface="ui-sans-serif" pitchFamily="34" charset="0"/>
                <a:ea typeface="ui-sans-serif" pitchFamily="34" charset="-122"/>
                <a:cs typeface="ui-sans-serif" pitchFamily="34" charset="-120"/>
              </a:rPr>
              <a:t>Victims overall</a:t>
            </a:r>
            <a:endParaRPr lang="en-US" sz="1050" dirty="0"/>
          </a:p>
        </p:txBody>
      </p:sp>
      <p:sp>
        <p:nvSpPr>
          <p:cNvPr id="15" name="Text 13"/>
          <p:cNvSpPr/>
          <p:nvPr/>
        </p:nvSpPr>
        <p:spPr>
          <a:xfrm>
            <a:off x="6334125" y="2432298"/>
            <a:ext cx="2114550" cy="914400"/>
          </a:xfrm>
          <a:prstGeom prst="rect">
            <a:avLst/>
          </a:prstGeom>
          <a:noFill/>
          <a:ln/>
        </p:spPr>
        <p:txBody>
          <a:bodyPr wrap="square" lIns="0" tIns="0" rIns="0" bIns="0" rtlCol="0" anchor="t"/>
          <a:lstStyle/>
          <a:p>
            <a:pPr marL="0" indent="0" algn="ctr">
              <a:lnSpc>
                <a:spcPts val="1800"/>
              </a:lnSpc>
              <a:buNone/>
            </a:pPr>
            <a:r>
              <a:rPr lang="en-US" sz="1200" dirty="0">
                <a:solidFill>
                  <a:srgbClr val="5F5750"/>
                </a:solidFill>
                <a:latin typeface="ui-sans-serif" pitchFamily="34" charset="0"/>
                <a:ea typeface="ui-sans-serif" pitchFamily="34" charset="-122"/>
                <a:cs typeface="ui-sans-serif" pitchFamily="34" charset="-120"/>
              </a:rPr>
              <a:t>broad estimate for Stalinist violence in Soviet Moldavia, including famine and repression.</a:t>
            </a:r>
            <a:endParaRPr lang="en-US" sz="1200" dirty="0"/>
          </a:p>
        </p:txBody>
      </p:sp>
      <p:sp>
        <p:nvSpPr>
          <p:cNvPr id="16" name="Text 14"/>
          <p:cNvSpPr/>
          <p:nvPr/>
        </p:nvSpPr>
        <p:spPr>
          <a:xfrm>
            <a:off x="457200" y="3813423"/>
            <a:ext cx="8229600" cy="800100"/>
          </a:xfrm>
          <a:prstGeom prst="rect">
            <a:avLst/>
          </a:prstGeom>
          <a:noFill/>
          <a:ln/>
        </p:spPr>
        <p:txBody>
          <a:bodyPr wrap="square" lIns="0" tIns="0" rIns="0" bIns="0" rtlCol="0" anchor="t"/>
          <a:lstStyle/>
          <a:p>
            <a:pPr marL="0" indent="0">
              <a:lnSpc>
                <a:spcPts val="2100"/>
              </a:lnSpc>
              <a:buNone/>
            </a:pPr>
            <a:r>
              <a:rPr lang="en-US" sz="1500" dirty="0">
                <a:solidFill>
                  <a:srgbClr val="5F5750"/>
                </a:solidFill>
                <a:latin typeface="ui-sans-serif" pitchFamily="34" charset="0"/>
                <a:ea typeface="ui-sans-serif" pitchFamily="34" charset="-122"/>
                <a:cs typeface="ui-sans-serif" pitchFamily="34" charset="-120"/>
              </a:rPr>
              <a:t>Stalinist terror struck multiple ethnic groups, but after Stalin political repression fell disproportionately on ethnic Romanians expressing local or Romanian national identity.</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955923"/>
            <a:ext cx="2603450" cy="30670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0200" y="955923"/>
            <a:ext cx="2603450" cy="30670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83201" y="955923"/>
            <a:ext cx="2603599" cy="3067050"/>
          </a:xfrm>
          <a:prstGeom prst="roundRect">
            <a:avLst>
              <a:gd name="adj" fmla="val 56193"/>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91827"/>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Economy</a:t>
            </a:r>
            <a:endParaRPr lang="en-US" sz="936" dirty="0"/>
          </a:p>
        </p:txBody>
      </p:sp>
      <p:sp>
        <p:nvSpPr>
          <p:cNvPr id="6" name="Text 4"/>
          <p:cNvSpPr/>
          <p:nvPr/>
        </p:nvSpPr>
        <p:spPr>
          <a:xfrm>
            <a:off x="457200" y="270123"/>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Investment without equality</a:t>
            </a:r>
            <a:endParaRPr lang="en-US" sz="3600" dirty="0"/>
          </a:p>
        </p:txBody>
      </p:sp>
      <p:sp>
        <p:nvSpPr>
          <p:cNvPr id="7" name="Text 5"/>
          <p:cNvSpPr/>
          <p:nvPr/>
        </p:nvSpPr>
        <p:spPr>
          <a:xfrm>
            <a:off x="798285" y="1413122"/>
            <a:ext cx="2024239" cy="390525"/>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No simple extraction story</a:t>
            </a:r>
            <a:endParaRPr lang="en-US" sz="1800" dirty="0"/>
          </a:p>
        </p:txBody>
      </p:sp>
      <p:sp>
        <p:nvSpPr>
          <p:cNvPr id="8" name="Text 6"/>
          <p:cNvSpPr/>
          <p:nvPr/>
        </p:nvSpPr>
        <p:spPr>
          <a:xfrm>
            <a:off x="695325" y="1917948"/>
            <a:ext cx="2127200" cy="16002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Moldavia often received substantial all-union investment and could not be described as a classic underfunded colony.</a:t>
            </a:r>
            <a:endParaRPr lang="en-US" sz="1350" dirty="0"/>
          </a:p>
        </p:txBody>
      </p:sp>
      <p:sp>
        <p:nvSpPr>
          <p:cNvPr id="9" name="Text 7"/>
          <p:cNvSpPr/>
          <p:nvPr/>
        </p:nvSpPr>
        <p:spPr>
          <a:xfrm>
            <a:off x="3766457" y="1299028"/>
            <a:ext cx="1869068" cy="504619"/>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But dependency remained</a:t>
            </a:r>
            <a:endParaRPr lang="en-US" sz="1800" dirty="0"/>
          </a:p>
        </p:txBody>
      </p:sp>
      <p:sp>
        <p:nvSpPr>
          <p:cNvPr id="10" name="Text 8"/>
          <p:cNvSpPr/>
          <p:nvPr/>
        </p:nvSpPr>
        <p:spPr>
          <a:xfrm>
            <a:off x="3508325" y="1917948"/>
            <a:ext cx="2127200" cy="18669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Industrialization was coupled with sending more Russian and Ukrainian specialists into the republic and redirecting locals outward.</a:t>
            </a:r>
            <a:endParaRPr lang="en-US" sz="1350" dirty="0"/>
          </a:p>
        </p:txBody>
      </p:sp>
      <p:sp>
        <p:nvSpPr>
          <p:cNvPr id="11" name="Text 9"/>
          <p:cNvSpPr/>
          <p:nvPr/>
        </p:nvSpPr>
        <p:spPr>
          <a:xfrm>
            <a:off x="6516914" y="1384548"/>
            <a:ext cx="1974308" cy="114300"/>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Regional skew</a:t>
            </a:r>
            <a:endParaRPr lang="en-US" sz="1800" dirty="0"/>
          </a:p>
        </p:txBody>
      </p:sp>
      <p:sp>
        <p:nvSpPr>
          <p:cNvPr id="12" name="Text 10"/>
          <p:cNvSpPr/>
          <p:nvPr/>
        </p:nvSpPr>
        <p:spPr>
          <a:xfrm>
            <a:off x="6321326" y="1613148"/>
            <a:ext cx="2127349" cy="13335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Transnistria got about 30% of total republican investment while holding less than 10% of territory and population.</a:t>
            </a:r>
            <a:endParaRPr lang="en-US" sz="1350" dirty="0"/>
          </a:p>
        </p:txBody>
      </p:sp>
      <p:sp>
        <p:nvSpPr>
          <p:cNvPr id="13" name="Text 11"/>
          <p:cNvSpPr/>
          <p:nvPr/>
        </p:nvSpPr>
        <p:spPr>
          <a:xfrm>
            <a:off x="457200" y="4251573"/>
            <a:ext cx="8229600" cy="800100"/>
          </a:xfrm>
          <a:prstGeom prst="rect">
            <a:avLst/>
          </a:prstGeom>
          <a:noFill/>
          <a:ln/>
        </p:spPr>
        <p:txBody>
          <a:bodyPr wrap="square" lIns="0" tIns="0" rIns="0" bIns="0" rtlCol="0" anchor="t"/>
          <a:lstStyle/>
          <a:p>
            <a:pPr marL="0" indent="0">
              <a:lnSpc>
                <a:spcPts val="2100"/>
              </a:lnSpc>
              <a:buNone/>
            </a:pPr>
            <a:r>
              <a:rPr lang="en-US" sz="1500" dirty="0">
                <a:solidFill>
                  <a:srgbClr val="5F5750"/>
                </a:solidFill>
                <a:latin typeface="ui-sans-serif" pitchFamily="34" charset="0"/>
                <a:ea typeface="ui-sans-serif" pitchFamily="34" charset="-122"/>
                <a:cs typeface="ui-sans-serif" pitchFamily="34" charset="-120"/>
              </a:rPr>
              <a:t>Imperialism in the Soviet case was not only about economic drain. It was also about who controlled investment, who staffed the new sectors, and which regions became strategic favorites.</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260723"/>
            <a:ext cx="1914525" cy="1428750"/>
          </a:xfrm>
          <a:prstGeom prst="roundRect">
            <a:avLst>
              <a:gd name="adj" fmla="val 1024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2562225" y="1260723"/>
            <a:ext cx="1914525" cy="1428750"/>
          </a:xfrm>
          <a:prstGeom prst="roundRect">
            <a:avLst>
              <a:gd name="adj" fmla="val 1024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667250" y="1260723"/>
            <a:ext cx="1914525" cy="1428750"/>
          </a:xfrm>
          <a:prstGeom prst="roundRect">
            <a:avLst>
              <a:gd name="adj" fmla="val 1024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6772275" y="1260723"/>
            <a:ext cx="1914525" cy="1428750"/>
          </a:xfrm>
          <a:prstGeom prst="roundRect">
            <a:avLst>
              <a:gd name="adj" fmla="val 102400"/>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6" name="Text 4"/>
          <p:cNvSpPr/>
          <p:nvPr/>
        </p:nvSpPr>
        <p:spPr>
          <a:xfrm>
            <a:off x="457200" y="3222873"/>
            <a:ext cx="8229600" cy="209550"/>
          </a:xfrm>
          <a:prstGeom prst="roundRect">
            <a:avLst>
              <a:gd name="adj" fmla="val 43592727"/>
            </a:avLst>
          </a:prstGeom>
          <a:solidFill>
            <a:srgbClr val="E8E1D8"/>
          </a:solidFill>
          <a:ln/>
        </p:spPr>
        <p:txBody>
          <a:bodyPr wrap="none" lIns="0" tIns="0" rIns="0" bIns="0" rtlCol="0" anchor="ctr">
            <a:normAutofit fontScale="62500" lnSpcReduction="20000"/>
          </a:bodyPr>
          <a:lstStyle/>
          <a:p>
            <a:pPr marL="0" indent="0">
              <a:buNone/>
            </a:pPr>
            <a:endParaRPr lang="en-US" dirty="0"/>
          </a:p>
        </p:txBody>
      </p:sp>
      <p:sp>
        <p:nvSpPr>
          <p:cNvPr id="7" name="Text 5"/>
          <p:cNvSpPr/>
          <p:nvPr/>
        </p:nvSpPr>
        <p:spPr>
          <a:xfrm>
            <a:off x="457200" y="3813423"/>
            <a:ext cx="8229600" cy="209550"/>
          </a:xfrm>
          <a:prstGeom prst="roundRect">
            <a:avLst>
              <a:gd name="adj" fmla="val 43592727"/>
            </a:avLst>
          </a:prstGeom>
          <a:solidFill>
            <a:srgbClr val="E8E1D8"/>
          </a:solidFill>
          <a:ln/>
        </p:spPr>
        <p:txBody>
          <a:bodyPr wrap="none" lIns="0" tIns="0" rIns="0" bIns="0" rtlCol="0" anchor="ctr">
            <a:normAutofit fontScale="62500" lnSpcReduction="20000"/>
          </a:bodyPr>
          <a:lstStyle/>
          <a:p>
            <a:pPr marL="0" indent="0">
              <a:buNone/>
            </a:pPr>
            <a:endParaRPr lang="en-US" dirty="0"/>
          </a:p>
        </p:txBody>
      </p:sp>
      <p:sp>
        <p:nvSpPr>
          <p:cNvPr id="8" name="Text 6"/>
          <p:cNvSpPr/>
          <p:nvPr/>
        </p:nvSpPr>
        <p:spPr>
          <a:xfrm>
            <a:off x="457200" y="4403973"/>
            <a:ext cx="8229600" cy="209550"/>
          </a:xfrm>
          <a:prstGeom prst="roundRect">
            <a:avLst>
              <a:gd name="adj" fmla="val 43592727"/>
            </a:avLst>
          </a:prstGeom>
          <a:solidFill>
            <a:srgbClr val="E8E1D8"/>
          </a:solidFill>
          <a:ln/>
        </p:spPr>
        <p:txBody>
          <a:bodyPr wrap="none" lIns="0" tIns="0" rIns="0" bIns="0" rtlCol="0" anchor="ctr">
            <a:normAutofit fontScale="62500" lnSpcReduction="20000"/>
          </a:bodyPr>
          <a:lstStyle/>
          <a:p>
            <a:pPr marL="0" indent="0">
              <a:buNone/>
            </a:pPr>
            <a:endParaRPr lang="en-US" dirty="0"/>
          </a:p>
        </p:txBody>
      </p:sp>
      <p:sp>
        <p:nvSpPr>
          <p:cNvPr id="9" name="Text 7"/>
          <p:cNvSpPr/>
          <p:nvPr/>
        </p:nvSpPr>
        <p:spPr>
          <a:xfrm>
            <a:off x="457200" y="4994523"/>
            <a:ext cx="8229600" cy="209550"/>
          </a:xfrm>
          <a:prstGeom prst="roundRect">
            <a:avLst>
              <a:gd name="adj" fmla="val 43592727"/>
            </a:avLst>
          </a:prstGeom>
          <a:solidFill>
            <a:srgbClr val="E8E1D8"/>
          </a:solidFill>
          <a:ln/>
        </p:spPr>
        <p:txBody>
          <a:bodyPr wrap="none" lIns="0" tIns="0" rIns="0" bIns="0" rtlCol="0" anchor="ctr">
            <a:normAutofit fontScale="62500" lnSpcReduction="20000"/>
          </a:bodyPr>
          <a:lstStyle/>
          <a:p>
            <a:pPr marL="0" indent="0">
              <a:buNone/>
            </a:pPr>
            <a:endParaRPr lang="en-US" dirty="0"/>
          </a:p>
        </p:txBody>
      </p:sp>
      <p:sp>
        <p:nvSpPr>
          <p:cNvPr id="10" name="Text 8"/>
          <p:cNvSpPr/>
          <p:nvPr/>
        </p:nvSpPr>
        <p:spPr>
          <a:xfrm>
            <a:off x="457200" y="-60573"/>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Discrimination metrics</a:t>
            </a:r>
            <a:endParaRPr lang="en-US" sz="936" dirty="0"/>
          </a:p>
        </p:txBody>
      </p:sp>
      <p:sp>
        <p:nvSpPr>
          <p:cNvPr id="11" name="Text 9"/>
          <p:cNvSpPr/>
          <p:nvPr/>
        </p:nvSpPr>
        <p:spPr>
          <a:xfrm>
            <a:off x="457200" y="117723"/>
            <a:ext cx="8229600" cy="9144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Where ethnic Romanians were underrepresented</a:t>
            </a:r>
            <a:endParaRPr lang="en-US" sz="3600" dirty="0"/>
          </a:p>
        </p:txBody>
      </p:sp>
      <p:sp>
        <p:nvSpPr>
          <p:cNvPr id="12" name="Text 10"/>
          <p:cNvSpPr/>
          <p:nvPr/>
        </p:nvSpPr>
        <p:spPr>
          <a:xfrm>
            <a:off x="642080" y="1460748"/>
            <a:ext cx="1544765" cy="381000"/>
          </a:xfrm>
          <a:prstGeom prst="rect">
            <a:avLst/>
          </a:prstGeom>
          <a:noFill/>
          <a:ln/>
        </p:spPr>
        <p:txBody>
          <a:bodyPr wrap="square" lIns="0" tIns="0" rIns="0" bIns="0" rtlCol="0" anchor="t"/>
          <a:lstStyle/>
          <a:p>
            <a:pPr marL="0" indent="0" algn="ctr">
              <a:lnSpc>
                <a:spcPts val="3000"/>
              </a:lnSpc>
              <a:buNone/>
            </a:pPr>
            <a:r>
              <a:rPr lang="en-US" sz="2700" b="1" dirty="0">
                <a:solidFill>
                  <a:srgbClr val="8C5523"/>
                </a:solidFill>
                <a:latin typeface="ui-sans-serif" pitchFamily="34" charset="0"/>
                <a:ea typeface="ui-sans-serif" pitchFamily="34" charset="-122"/>
                <a:cs typeface="ui-sans-serif" pitchFamily="34" charset="-120"/>
              </a:rPr>
              <a:t>2.3%</a:t>
            </a:r>
            <a:endParaRPr lang="en-US" sz="2700" dirty="0"/>
          </a:p>
        </p:txBody>
      </p:sp>
      <p:sp>
        <p:nvSpPr>
          <p:cNvPr id="13" name="Text 11"/>
          <p:cNvSpPr/>
          <p:nvPr/>
        </p:nvSpPr>
        <p:spPr>
          <a:xfrm>
            <a:off x="657225" y="1917948"/>
            <a:ext cx="1514475" cy="381000"/>
          </a:xfrm>
          <a:prstGeom prst="rect">
            <a:avLst/>
          </a:prstGeom>
          <a:noFill/>
          <a:ln/>
        </p:spPr>
        <p:txBody>
          <a:bodyPr wrap="square" lIns="0" tIns="0" rIns="0" bIns="0" rtlCol="0" anchor="t"/>
          <a:lstStyle/>
          <a:p>
            <a:pPr marL="0" indent="0" algn="ctr">
              <a:lnSpc>
                <a:spcPts val="1500"/>
              </a:lnSpc>
              <a:buNone/>
            </a:pPr>
            <a:r>
              <a:rPr lang="en-US" sz="1050" dirty="0">
                <a:solidFill>
                  <a:srgbClr val="81776D"/>
                </a:solidFill>
                <a:latin typeface="ui-sans-serif" pitchFamily="34" charset="0"/>
                <a:ea typeface="ui-sans-serif" pitchFamily="34" charset="-122"/>
                <a:cs typeface="ui-sans-serif" pitchFamily="34" charset="-120"/>
              </a:rPr>
              <a:t>Industrial managers, 1964</a:t>
            </a:r>
            <a:endParaRPr lang="en-US" sz="1050" dirty="0"/>
          </a:p>
        </p:txBody>
      </p:sp>
      <p:sp>
        <p:nvSpPr>
          <p:cNvPr id="14" name="Text 12"/>
          <p:cNvSpPr/>
          <p:nvPr/>
        </p:nvSpPr>
        <p:spPr>
          <a:xfrm>
            <a:off x="2747105" y="1460748"/>
            <a:ext cx="1544765" cy="381000"/>
          </a:xfrm>
          <a:prstGeom prst="rect">
            <a:avLst/>
          </a:prstGeom>
          <a:noFill/>
          <a:ln/>
        </p:spPr>
        <p:txBody>
          <a:bodyPr wrap="square" lIns="0" tIns="0" rIns="0" bIns="0" rtlCol="0" anchor="t"/>
          <a:lstStyle/>
          <a:p>
            <a:pPr marL="0" indent="0" algn="ctr">
              <a:lnSpc>
                <a:spcPts val="3000"/>
              </a:lnSpc>
              <a:buNone/>
            </a:pPr>
            <a:r>
              <a:rPr lang="en-US" sz="2700" b="1" dirty="0">
                <a:solidFill>
                  <a:srgbClr val="8C5523"/>
                </a:solidFill>
                <a:latin typeface="ui-sans-serif" pitchFamily="34" charset="0"/>
                <a:ea typeface="ui-sans-serif" pitchFamily="34" charset="-122"/>
                <a:cs typeface="ui-sans-serif" pitchFamily="34" charset="-120"/>
              </a:rPr>
              <a:t>8.6%</a:t>
            </a:r>
            <a:endParaRPr lang="en-US" sz="2700" dirty="0"/>
          </a:p>
        </p:txBody>
      </p:sp>
      <p:sp>
        <p:nvSpPr>
          <p:cNvPr id="15" name="Text 13"/>
          <p:cNvSpPr/>
          <p:nvPr/>
        </p:nvSpPr>
        <p:spPr>
          <a:xfrm>
            <a:off x="2762250" y="1917948"/>
            <a:ext cx="1514475" cy="381000"/>
          </a:xfrm>
          <a:prstGeom prst="rect">
            <a:avLst/>
          </a:prstGeom>
          <a:noFill/>
          <a:ln/>
        </p:spPr>
        <p:txBody>
          <a:bodyPr wrap="square" lIns="0" tIns="0" rIns="0" bIns="0" rtlCol="0" anchor="t"/>
          <a:lstStyle/>
          <a:p>
            <a:pPr marL="0" indent="0" algn="ctr">
              <a:lnSpc>
                <a:spcPts val="1500"/>
              </a:lnSpc>
              <a:buNone/>
            </a:pPr>
            <a:r>
              <a:rPr lang="en-US" sz="1050" dirty="0">
                <a:solidFill>
                  <a:srgbClr val="81776D"/>
                </a:solidFill>
                <a:latin typeface="ui-sans-serif" pitchFamily="34" charset="0"/>
                <a:ea typeface="ui-sans-serif" pitchFamily="34" charset="-122"/>
                <a:cs typeface="ui-sans-serif" pitchFamily="34" charset="-120"/>
              </a:rPr>
              <a:t>Industrial managers, 1984</a:t>
            </a:r>
            <a:endParaRPr lang="en-US" sz="1050" dirty="0"/>
          </a:p>
        </p:txBody>
      </p:sp>
      <p:sp>
        <p:nvSpPr>
          <p:cNvPr id="16" name="Text 14"/>
          <p:cNvSpPr/>
          <p:nvPr/>
        </p:nvSpPr>
        <p:spPr>
          <a:xfrm>
            <a:off x="4852130" y="1460748"/>
            <a:ext cx="1544765" cy="381000"/>
          </a:xfrm>
          <a:prstGeom prst="rect">
            <a:avLst/>
          </a:prstGeom>
          <a:noFill/>
          <a:ln/>
        </p:spPr>
        <p:txBody>
          <a:bodyPr wrap="square" lIns="0" tIns="0" rIns="0" bIns="0" rtlCol="0" anchor="t"/>
          <a:lstStyle/>
          <a:p>
            <a:pPr marL="0" indent="0" algn="ctr">
              <a:lnSpc>
                <a:spcPts val="3000"/>
              </a:lnSpc>
              <a:buNone/>
            </a:pPr>
            <a:r>
              <a:rPr lang="en-US" sz="2700" b="1" dirty="0">
                <a:solidFill>
                  <a:srgbClr val="8C5523"/>
                </a:solidFill>
                <a:latin typeface="ui-sans-serif" pitchFamily="34" charset="0"/>
                <a:ea typeface="ui-sans-serif" pitchFamily="34" charset="-122"/>
                <a:cs typeface="ui-sans-serif" pitchFamily="34" charset="-120"/>
              </a:rPr>
              <a:t>25%</a:t>
            </a:r>
            <a:endParaRPr lang="en-US" sz="2700" dirty="0"/>
          </a:p>
        </p:txBody>
      </p:sp>
      <p:sp>
        <p:nvSpPr>
          <p:cNvPr id="17" name="Text 15"/>
          <p:cNvSpPr/>
          <p:nvPr/>
        </p:nvSpPr>
        <p:spPr>
          <a:xfrm>
            <a:off x="4867275" y="1917948"/>
            <a:ext cx="1514475" cy="571500"/>
          </a:xfrm>
          <a:prstGeom prst="rect">
            <a:avLst/>
          </a:prstGeom>
          <a:noFill/>
          <a:ln/>
        </p:spPr>
        <p:txBody>
          <a:bodyPr wrap="square" lIns="0" tIns="0" rIns="0" bIns="0" rtlCol="0" anchor="t"/>
          <a:lstStyle/>
          <a:p>
            <a:pPr marL="0" indent="0" algn="ctr">
              <a:lnSpc>
                <a:spcPts val="1500"/>
              </a:lnSpc>
              <a:buNone/>
            </a:pPr>
            <a:r>
              <a:rPr lang="en-US" sz="1050" dirty="0">
                <a:solidFill>
                  <a:srgbClr val="81776D"/>
                </a:solidFill>
                <a:latin typeface="ui-sans-serif" pitchFamily="34" charset="0"/>
                <a:ea typeface="ui-sans-serif" pitchFamily="34" charset="-122"/>
                <a:cs typeface="ui-sans-serif" pitchFamily="34" charset="-120"/>
              </a:rPr>
              <a:t>Urban dwellers who were Romanian, 1989</a:t>
            </a:r>
            <a:endParaRPr lang="en-US" sz="1050" dirty="0"/>
          </a:p>
        </p:txBody>
      </p:sp>
      <p:sp>
        <p:nvSpPr>
          <p:cNvPr id="18" name="Text 16"/>
          <p:cNvSpPr/>
          <p:nvPr/>
        </p:nvSpPr>
        <p:spPr>
          <a:xfrm>
            <a:off x="6957155" y="1460748"/>
            <a:ext cx="1544765" cy="381000"/>
          </a:xfrm>
          <a:prstGeom prst="rect">
            <a:avLst/>
          </a:prstGeom>
          <a:noFill/>
          <a:ln/>
        </p:spPr>
        <p:txBody>
          <a:bodyPr wrap="square" lIns="0" tIns="0" rIns="0" bIns="0" rtlCol="0" anchor="t"/>
          <a:lstStyle/>
          <a:p>
            <a:pPr marL="0" indent="0" algn="ctr">
              <a:lnSpc>
                <a:spcPts val="3000"/>
              </a:lnSpc>
              <a:buNone/>
            </a:pPr>
            <a:r>
              <a:rPr lang="en-US" sz="2700" b="1" dirty="0">
                <a:solidFill>
                  <a:srgbClr val="8C5523"/>
                </a:solidFill>
                <a:latin typeface="ui-sans-serif" pitchFamily="34" charset="0"/>
                <a:ea typeface="ui-sans-serif" pitchFamily="34" charset="-122"/>
                <a:cs typeface="ui-sans-serif" pitchFamily="34" charset="-120"/>
              </a:rPr>
              <a:t>80%</a:t>
            </a:r>
            <a:endParaRPr lang="en-US" sz="2700" dirty="0"/>
          </a:p>
        </p:txBody>
      </p:sp>
      <p:sp>
        <p:nvSpPr>
          <p:cNvPr id="19" name="Text 17"/>
          <p:cNvSpPr/>
          <p:nvPr/>
        </p:nvSpPr>
        <p:spPr>
          <a:xfrm>
            <a:off x="6972300" y="1917948"/>
            <a:ext cx="1514475" cy="381000"/>
          </a:xfrm>
          <a:prstGeom prst="rect">
            <a:avLst/>
          </a:prstGeom>
          <a:noFill/>
          <a:ln/>
        </p:spPr>
        <p:txBody>
          <a:bodyPr wrap="square" lIns="0" tIns="0" rIns="0" bIns="0" rtlCol="0" anchor="t"/>
          <a:lstStyle/>
          <a:p>
            <a:pPr marL="0" indent="0" algn="ctr">
              <a:lnSpc>
                <a:spcPts val="1500"/>
              </a:lnSpc>
              <a:buNone/>
            </a:pPr>
            <a:r>
              <a:rPr lang="en-US" sz="1050" dirty="0">
                <a:solidFill>
                  <a:srgbClr val="81776D"/>
                </a:solidFill>
                <a:latin typeface="ui-sans-serif" pitchFamily="34" charset="0"/>
                <a:ea typeface="ui-sans-serif" pitchFamily="34" charset="-122"/>
                <a:cs typeface="ui-sans-serif" pitchFamily="34" charset="-120"/>
              </a:rPr>
              <a:t>Urbanization of Russians</a:t>
            </a:r>
            <a:endParaRPr lang="en-US" sz="1050" dirty="0"/>
          </a:p>
        </p:txBody>
      </p:sp>
      <p:sp>
        <p:nvSpPr>
          <p:cNvPr id="20" name="Text 18"/>
          <p:cNvSpPr/>
          <p:nvPr/>
        </p:nvSpPr>
        <p:spPr>
          <a:xfrm>
            <a:off x="457200" y="2994273"/>
            <a:ext cx="3571205" cy="190500"/>
          </a:xfrm>
          <a:prstGeom prst="rect">
            <a:avLst/>
          </a:prstGeom>
          <a:noFill/>
          <a:ln/>
        </p:spPr>
        <p:txBody>
          <a:bodyPr wrap="square" lIns="0" tIns="0" rIns="0" bIns="0" rtlCol="0" anchor="t"/>
          <a:lstStyle/>
          <a:p>
            <a:pPr marL="0" indent="0">
              <a:lnSpc>
                <a:spcPts val="1500"/>
              </a:lnSpc>
              <a:buNone/>
            </a:pPr>
            <a:r>
              <a:rPr lang="en-US" sz="1050" dirty="0">
                <a:solidFill>
                  <a:srgbClr val="201915"/>
                </a:solidFill>
                <a:latin typeface="ui-sans-serif" pitchFamily="34" charset="0"/>
                <a:ea typeface="ui-sans-serif" pitchFamily="34" charset="-122"/>
                <a:cs typeface="ui-sans-serif" pitchFamily="34" charset="-120"/>
              </a:rPr>
              <a:t>Ethnic Romanians among industrial managers, 1964</a:t>
            </a:r>
            <a:endParaRPr lang="en-US" sz="1050" dirty="0"/>
          </a:p>
        </p:txBody>
      </p:sp>
      <p:sp>
        <p:nvSpPr>
          <p:cNvPr id="21" name="Text 19"/>
          <p:cNvSpPr/>
          <p:nvPr/>
        </p:nvSpPr>
        <p:spPr>
          <a:xfrm>
            <a:off x="8347918" y="2994273"/>
            <a:ext cx="345659" cy="190500"/>
          </a:xfrm>
          <a:prstGeom prst="rect">
            <a:avLst/>
          </a:prstGeom>
          <a:noFill/>
          <a:ln/>
        </p:spPr>
        <p:txBody>
          <a:bodyPr wrap="square" lIns="0" tIns="0" rIns="0" bIns="0" rtlCol="0" anchor="t"/>
          <a:lstStyle/>
          <a:p>
            <a:pPr marL="0" indent="0">
              <a:lnSpc>
                <a:spcPts val="1500"/>
              </a:lnSpc>
              <a:buNone/>
            </a:pPr>
            <a:r>
              <a:rPr lang="en-US" sz="1050" dirty="0">
                <a:solidFill>
                  <a:srgbClr val="201915"/>
                </a:solidFill>
                <a:latin typeface="ui-sans-serif" pitchFamily="34" charset="0"/>
                <a:ea typeface="ui-sans-serif" pitchFamily="34" charset="-122"/>
                <a:cs typeface="ui-sans-serif" pitchFamily="34" charset="-120"/>
              </a:rPr>
              <a:t>2.3%</a:t>
            </a:r>
            <a:endParaRPr lang="en-US" sz="1050" dirty="0"/>
          </a:p>
        </p:txBody>
      </p:sp>
      <p:sp>
        <p:nvSpPr>
          <p:cNvPr id="22" name="Text 20"/>
          <p:cNvSpPr/>
          <p:nvPr/>
        </p:nvSpPr>
        <p:spPr>
          <a:xfrm>
            <a:off x="457200" y="3584823"/>
            <a:ext cx="3571205" cy="190500"/>
          </a:xfrm>
          <a:prstGeom prst="rect">
            <a:avLst/>
          </a:prstGeom>
          <a:noFill/>
          <a:ln/>
        </p:spPr>
        <p:txBody>
          <a:bodyPr wrap="square" lIns="0" tIns="0" rIns="0" bIns="0" rtlCol="0" anchor="t"/>
          <a:lstStyle/>
          <a:p>
            <a:pPr marL="0" indent="0">
              <a:lnSpc>
                <a:spcPts val="1500"/>
              </a:lnSpc>
              <a:buNone/>
            </a:pPr>
            <a:r>
              <a:rPr lang="en-US" sz="1050" dirty="0">
                <a:solidFill>
                  <a:srgbClr val="201915"/>
                </a:solidFill>
                <a:latin typeface="ui-sans-serif" pitchFamily="34" charset="0"/>
                <a:ea typeface="ui-sans-serif" pitchFamily="34" charset="-122"/>
                <a:cs typeface="ui-sans-serif" pitchFamily="34" charset="-120"/>
              </a:rPr>
              <a:t>Ethnic Romanians among industrial managers, 1984</a:t>
            </a:r>
            <a:endParaRPr lang="en-US" sz="1050" dirty="0"/>
          </a:p>
        </p:txBody>
      </p:sp>
      <p:sp>
        <p:nvSpPr>
          <p:cNvPr id="23" name="Text 21"/>
          <p:cNvSpPr/>
          <p:nvPr/>
        </p:nvSpPr>
        <p:spPr>
          <a:xfrm>
            <a:off x="8347918" y="3584823"/>
            <a:ext cx="345659" cy="190500"/>
          </a:xfrm>
          <a:prstGeom prst="rect">
            <a:avLst/>
          </a:prstGeom>
          <a:noFill/>
          <a:ln/>
        </p:spPr>
        <p:txBody>
          <a:bodyPr wrap="square" lIns="0" tIns="0" rIns="0" bIns="0" rtlCol="0" anchor="t"/>
          <a:lstStyle/>
          <a:p>
            <a:pPr marL="0" indent="0">
              <a:lnSpc>
                <a:spcPts val="1500"/>
              </a:lnSpc>
              <a:buNone/>
            </a:pPr>
            <a:r>
              <a:rPr lang="en-US" sz="1050" dirty="0">
                <a:solidFill>
                  <a:srgbClr val="201915"/>
                </a:solidFill>
                <a:latin typeface="ui-sans-serif" pitchFamily="34" charset="0"/>
                <a:ea typeface="ui-sans-serif" pitchFamily="34" charset="-122"/>
                <a:cs typeface="ui-sans-serif" pitchFamily="34" charset="-120"/>
              </a:rPr>
              <a:t>8.6%</a:t>
            </a:r>
            <a:endParaRPr lang="en-US" sz="1050" dirty="0"/>
          </a:p>
        </p:txBody>
      </p:sp>
      <p:sp>
        <p:nvSpPr>
          <p:cNvPr id="24" name="Text 22"/>
          <p:cNvSpPr/>
          <p:nvPr/>
        </p:nvSpPr>
        <p:spPr>
          <a:xfrm>
            <a:off x="457200" y="4175373"/>
            <a:ext cx="3027593" cy="190500"/>
          </a:xfrm>
          <a:prstGeom prst="rect">
            <a:avLst/>
          </a:prstGeom>
          <a:noFill/>
          <a:ln/>
        </p:spPr>
        <p:txBody>
          <a:bodyPr wrap="square" lIns="0" tIns="0" rIns="0" bIns="0" rtlCol="0" anchor="t"/>
          <a:lstStyle/>
          <a:p>
            <a:pPr marL="0" indent="0">
              <a:lnSpc>
                <a:spcPts val="1500"/>
              </a:lnSpc>
              <a:buNone/>
            </a:pPr>
            <a:r>
              <a:rPr lang="en-US" sz="1050" dirty="0">
                <a:solidFill>
                  <a:srgbClr val="201915"/>
                </a:solidFill>
                <a:latin typeface="ui-sans-serif" pitchFamily="34" charset="0"/>
                <a:ea typeface="ui-sans-serif" pitchFamily="34" charset="-122"/>
                <a:cs typeface="ui-sans-serif" pitchFamily="34" charset="-120"/>
              </a:rPr>
              <a:t>Ethnic Romanians in urban population, 1989</a:t>
            </a:r>
            <a:endParaRPr lang="en-US" sz="1050" dirty="0"/>
          </a:p>
        </p:txBody>
      </p:sp>
      <p:sp>
        <p:nvSpPr>
          <p:cNvPr id="25" name="Text 23"/>
          <p:cNvSpPr/>
          <p:nvPr/>
        </p:nvSpPr>
        <p:spPr>
          <a:xfrm>
            <a:off x="8390334" y="4175373"/>
            <a:ext cx="302395" cy="190500"/>
          </a:xfrm>
          <a:prstGeom prst="rect">
            <a:avLst/>
          </a:prstGeom>
          <a:noFill/>
          <a:ln/>
        </p:spPr>
        <p:txBody>
          <a:bodyPr wrap="square" lIns="0" tIns="0" rIns="0" bIns="0" rtlCol="0" anchor="t"/>
          <a:lstStyle/>
          <a:p>
            <a:pPr marL="0" indent="0">
              <a:lnSpc>
                <a:spcPts val="1500"/>
              </a:lnSpc>
              <a:buNone/>
            </a:pPr>
            <a:r>
              <a:rPr lang="en-US" sz="1050" dirty="0">
                <a:solidFill>
                  <a:srgbClr val="201915"/>
                </a:solidFill>
                <a:latin typeface="ui-sans-serif" pitchFamily="34" charset="0"/>
                <a:ea typeface="ui-sans-serif" pitchFamily="34" charset="-122"/>
                <a:cs typeface="ui-sans-serif" pitchFamily="34" charset="-120"/>
              </a:rPr>
              <a:t>25%</a:t>
            </a:r>
            <a:endParaRPr lang="en-US" sz="1050" dirty="0"/>
          </a:p>
        </p:txBody>
      </p:sp>
      <p:sp>
        <p:nvSpPr>
          <p:cNvPr id="26" name="Text 24"/>
          <p:cNvSpPr/>
          <p:nvPr/>
        </p:nvSpPr>
        <p:spPr>
          <a:xfrm>
            <a:off x="457200" y="4765923"/>
            <a:ext cx="1676683" cy="190500"/>
          </a:xfrm>
          <a:prstGeom prst="rect">
            <a:avLst/>
          </a:prstGeom>
          <a:noFill/>
          <a:ln/>
        </p:spPr>
        <p:txBody>
          <a:bodyPr wrap="square" lIns="0" tIns="0" rIns="0" bIns="0" rtlCol="0" anchor="t"/>
          <a:lstStyle/>
          <a:p>
            <a:pPr marL="0" indent="0">
              <a:lnSpc>
                <a:spcPts val="1500"/>
              </a:lnSpc>
              <a:buNone/>
            </a:pPr>
            <a:r>
              <a:rPr lang="en-US" sz="1050" dirty="0">
                <a:solidFill>
                  <a:srgbClr val="201915"/>
                </a:solidFill>
                <a:latin typeface="ui-sans-serif" pitchFamily="34" charset="0"/>
                <a:ea typeface="ui-sans-serif" pitchFamily="34" charset="-122"/>
                <a:cs typeface="ui-sans-serif" pitchFamily="34" charset="-120"/>
              </a:rPr>
              <a:t>Urbanization of Russians</a:t>
            </a:r>
            <a:endParaRPr lang="en-US" sz="1050" dirty="0"/>
          </a:p>
        </p:txBody>
      </p:sp>
      <p:sp>
        <p:nvSpPr>
          <p:cNvPr id="27" name="Text 25"/>
          <p:cNvSpPr/>
          <p:nvPr/>
        </p:nvSpPr>
        <p:spPr>
          <a:xfrm>
            <a:off x="8390334" y="4765923"/>
            <a:ext cx="302395" cy="190500"/>
          </a:xfrm>
          <a:prstGeom prst="rect">
            <a:avLst/>
          </a:prstGeom>
          <a:noFill/>
          <a:ln/>
        </p:spPr>
        <p:txBody>
          <a:bodyPr wrap="square" lIns="0" tIns="0" rIns="0" bIns="0" rtlCol="0" anchor="t"/>
          <a:lstStyle/>
          <a:p>
            <a:pPr marL="0" indent="0">
              <a:lnSpc>
                <a:spcPts val="1500"/>
              </a:lnSpc>
              <a:buNone/>
            </a:pPr>
            <a:r>
              <a:rPr lang="en-US" sz="1050" dirty="0">
                <a:solidFill>
                  <a:srgbClr val="201915"/>
                </a:solidFill>
                <a:latin typeface="ui-sans-serif" pitchFamily="34" charset="0"/>
                <a:ea typeface="ui-sans-serif" pitchFamily="34" charset="-122"/>
                <a:cs typeface="ui-sans-serif" pitchFamily="34" charset="-120"/>
              </a:rPr>
              <a:t>80%</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837730"/>
            <a:ext cx="8229600" cy="2789188"/>
          </a:xfrm>
          <a:prstGeom prst="roundRect">
            <a:avLst>
              <a:gd name="adj" fmla="val 52454"/>
            </a:avLst>
          </a:prstGeom>
          <a:solidFill>
            <a:srgbClr val="DDD5CB"/>
          </a:solidFill>
          <a:ln w="9525">
            <a:solidFill>
              <a:srgbClr val="DDD5CB"/>
            </a:solidFill>
          </a:ln>
        </p:spPr>
        <p:txBody>
          <a:bodyPr wrap="none" lIns="0" tIns="0" rIns="0" bIns="0" rtlCol="0" anchor="ctr">
            <a:normAutofit/>
          </a:bodyPr>
          <a:lstStyle/>
          <a:p>
            <a:pPr marL="0" indent="0">
              <a:buNone/>
            </a:pPr>
            <a:endParaRPr lang="en-US" dirty="0"/>
          </a:p>
        </p:txBody>
      </p:sp>
      <p:sp>
        <p:nvSpPr>
          <p:cNvPr id="3" name="Text 1"/>
          <p:cNvSpPr/>
          <p:nvPr/>
        </p:nvSpPr>
        <p:spPr>
          <a:xfrm>
            <a:off x="466725" y="1847255"/>
            <a:ext cx="2047875" cy="352276"/>
          </a:xfrm>
          <a:prstGeom prst="rect">
            <a:avLst/>
          </a:prstGeom>
          <a:solidFill>
            <a:srgbClr val="8C552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Position / metric</a:t>
            </a:r>
            <a:endParaRPr lang="en-US" sz="1080" dirty="0"/>
          </a:p>
        </p:txBody>
      </p:sp>
      <p:sp>
        <p:nvSpPr>
          <p:cNvPr id="4" name="Text 2"/>
          <p:cNvSpPr/>
          <p:nvPr/>
        </p:nvSpPr>
        <p:spPr>
          <a:xfrm>
            <a:off x="2524125" y="1847255"/>
            <a:ext cx="3071813" cy="352276"/>
          </a:xfrm>
          <a:prstGeom prst="rect">
            <a:avLst/>
          </a:prstGeom>
          <a:solidFill>
            <a:srgbClr val="8C552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Trend</a:t>
            </a:r>
            <a:endParaRPr lang="en-US" sz="1080" dirty="0"/>
          </a:p>
        </p:txBody>
      </p:sp>
      <p:sp>
        <p:nvSpPr>
          <p:cNvPr id="5" name="Text 3"/>
          <p:cNvSpPr/>
          <p:nvPr/>
        </p:nvSpPr>
        <p:spPr>
          <a:xfrm>
            <a:off x="5605463" y="1847255"/>
            <a:ext cx="3071813" cy="352276"/>
          </a:xfrm>
          <a:prstGeom prst="rect">
            <a:avLst/>
          </a:prstGeom>
          <a:solidFill>
            <a:srgbClr val="8C5523"/>
          </a:solidFill>
          <a:ln/>
        </p:spPr>
        <p:txBody>
          <a:bodyPr wrap="square" lIns="114300" tIns="114300" rIns="114300" bIns="114300" rtlCol="0" anchor="t">
            <a:normAutofit fontScale="85000" lnSpcReduction="10000"/>
          </a:bodyPr>
          <a:lstStyle/>
          <a:p>
            <a:pPr marL="0" indent="0" algn="l">
              <a:buNone/>
            </a:pPr>
            <a:r>
              <a:rPr lang="en-US" sz="1080" b="1" dirty="0">
                <a:solidFill>
                  <a:srgbClr val="FFFFFF"/>
                </a:solidFill>
                <a:latin typeface="ui-sans-serif" pitchFamily="34" charset="0"/>
                <a:ea typeface="ui-sans-serif" pitchFamily="34" charset="-122"/>
                <a:cs typeface="ui-sans-serif" pitchFamily="34" charset="-120"/>
              </a:rPr>
              <a:t>Meaning</a:t>
            </a:r>
            <a:endParaRPr lang="en-US" sz="1080" dirty="0"/>
          </a:p>
        </p:txBody>
      </p:sp>
      <p:sp>
        <p:nvSpPr>
          <p:cNvPr id="6" name="Text 4"/>
          <p:cNvSpPr/>
          <p:nvPr/>
        </p:nvSpPr>
        <p:spPr>
          <a:xfrm>
            <a:off x="466725" y="2209056"/>
            <a:ext cx="2047875"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Communist nomenklatura</a:t>
            </a:r>
            <a:endParaRPr lang="en-US" sz="1080" dirty="0"/>
          </a:p>
        </p:txBody>
      </p:sp>
      <p:sp>
        <p:nvSpPr>
          <p:cNvPr id="7" name="Text 5"/>
          <p:cNvSpPr/>
          <p:nvPr/>
        </p:nvSpPr>
        <p:spPr>
          <a:xfrm>
            <a:off x="2524125" y="2209056"/>
            <a:ext cx="3071813"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Ethnic Romanians rose from about 10% in early 1950s to 54% in 1987.</a:t>
            </a:r>
            <a:endParaRPr lang="en-US" sz="1080" dirty="0"/>
          </a:p>
        </p:txBody>
      </p:sp>
      <p:sp>
        <p:nvSpPr>
          <p:cNvPr id="8" name="Text 6"/>
          <p:cNvSpPr/>
          <p:nvPr/>
        </p:nvSpPr>
        <p:spPr>
          <a:xfrm>
            <a:off x="5605463" y="2209056"/>
            <a:ext cx="3071813"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Representation improved, but key commanding posts stayed tightly controlled.</a:t>
            </a:r>
            <a:endParaRPr lang="en-US" sz="1080" dirty="0"/>
          </a:p>
        </p:txBody>
      </p:sp>
      <p:sp>
        <p:nvSpPr>
          <p:cNvPr id="9" name="Text 7"/>
          <p:cNvSpPr/>
          <p:nvPr/>
        </p:nvSpPr>
        <p:spPr>
          <a:xfrm>
            <a:off x="466725" y="2894409"/>
            <a:ext cx="2047875" cy="514052"/>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First Secretary of Moldavian CP</a:t>
            </a:r>
            <a:endParaRPr lang="en-US" sz="1080" dirty="0"/>
          </a:p>
        </p:txBody>
      </p:sp>
      <p:sp>
        <p:nvSpPr>
          <p:cNvPr id="10" name="Text 8"/>
          <p:cNvSpPr/>
          <p:nvPr/>
        </p:nvSpPr>
        <p:spPr>
          <a:xfrm>
            <a:off x="2524125" y="2894409"/>
            <a:ext cx="3071813" cy="514052"/>
          </a:xfrm>
          <a:prstGeom prst="rect">
            <a:avLst/>
          </a:prstGeom>
          <a:solidFill>
            <a:srgbClr val="FBF8F3"/>
          </a:solidFill>
          <a:ln/>
        </p:spPr>
        <p:txBody>
          <a:bodyPr wrap="square" lIns="114300" tIns="114300" rIns="114300" bIns="114300" rtlCol="0" anchor="t">
            <a:normAutofit fontScale="92500" lnSpcReduction="10000"/>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First Bessarabian Romanian only in November 1989: Petru Lucinschi.</a:t>
            </a:r>
            <a:endParaRPr lang="en-US" sz="1080" dirty="0"/>
          </a:p>
        </p:txBody>
      </p:sp>
      <p:sp>
        <p:nvSpPr>
          <p:cNvPr id="11" name="Text 9"/>
          <p:cNvSpPr/>
          <p:nvPr/>
        </p:nvSpPr>
        <p:spPr>
          <a:xfrm>
            <a:off x="5605463" y="2894409"/>
            <a:ext cx="3071813" cy="514052"/>
          </a:xfrm>
          <a:prstGeom prst="rect">
            <a:avLst/>
          </a:prstGeom>
          <a:solidFill>
            <a:srgbClr val="FBF8F3"/>
          </a:solidFill>
          <a:ln/>
        </p:spPr>
        <p:txBody>
          <a:bodyPr wrap="square" lIns="114300" tIns="114300" rIns="114300" bIns="114300" rtlCol="0" anchor="t">
            <a:normAutofit fontScale="92500" lnSpcReduction="10000"/>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The top party post remained off limits almost until the end of the USSR.</a:t>
            </a:r>
            <a:endParaRPr lang="en-US" sz="1080" dirty="0"/>
          </a:p>
        </p:txBody>
      </p:sp>
      <p:sp>
        <p:nvSpPr>
          <p:cNvPr id="12" name="Text 10"/>
          <p:cNvSpPr/>
          <p:nvPr/>
        </p:nvSpPr>
        <p:spPr>
          <a:xfrm>
            <a:off x="466725" y="3417987"/>
            <a:ext cx="2047875" cy="514052"/>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Second Secretary</a:t>
            </a:r>
            <a:endParaRPr lang="en-US" sz="1080" dirty="0"/>
          </a:p>
        </p:txBody>
      </p:sp>
      <p:sp>
        <p:nvSpPr>
          <p:cNvPr id="13" name="Text 11"/>
          <p:cNvSpPr/>
          <p:nvPr/>
        </p:nvSpPr>
        <p:spPr>
          <a:xfrm>
            <a:off x="2524125" y="3417987"/>
            <a:ext cx="3071813" cy="514052"/>
          </a:xfrm>
          <a:prstGeom prst="rect">
            <a:avLst/>
          </a:prstGeom>
          <a:solidFill>
            <a:srgbClr val="FBF8F3"/>
          </a:solidFill>
          <a:ln/>
        </p:spPr>
        <p:txBody>
          <a:bodyPr wrap="square" lIns="114300" tIns="114300" rIns="114300" bIns="114300" rtlCol="0" anchor="t">
            <a:normAutofit fontScale="92500"/>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Usually ethnic Russians; first Romanian only in 1989.</a:t>
            </a:r>
            <a:endParaRPr lang="en-US" sz="1080" dirty="0"/>
          </a:p>
        </p:txBody>
      </p:sp>
      <p:sp>
        <p:nvSpPr>
          <p:cNvPr id="14" name="Text 12"/>
          <p:cNvSpPr/>
          <p:nvPr/>
        </p:nvSpPr>
        <p:spPr>
          <a:xfrm>
            <a:off x="5605463" y="3417987"/>
            <a:ext cx="3071813" cy="514052"/>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Cadres policy stayed under central supervision.</a:t>
            </a:r>
            <a:endParaRPr lang="en-US" sz="1080" dirty="0"/>
          </a:p>
        </p:txBody>
      </p:sp>
      <p:sp>
        <p:nvSpPr>
          <p:cNvPr id="15" name="Text 13"/>
          <p:cNvSpPr/>
          <p:nvPr/>
        </p:nvSpPr>
        <p:spPr>
          <a:xfrm>
            <a:off x="466725" y="3941564"/>
            <a:ext cx="2047875"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Interior / KGB</a:t>
            </a:r>
            <a:endParaRPr lang="en-US" sz="1080" dirty="0"/>
          </a:p>
        </p:txBody>
      </p:sp>
      <p:sp>
        <p:nvSpPr>
          <p:cNvPr id="16" name="Text 14"/>
          <p:cNvSpPr/>
          <p:nvPr/>
        </p:nvSpPr>
        <p:spPr>
          <a:xfrm>
            <a:off x="2524125" y="3941564"/>
            <a:ext cx="3071813" cy="675829"/>
          </a:xfrm>
          <a:prstGeom prst="rect">
            <a:avLst/>
          </a:prstGeom>
          <a:solidFill>
            <a:srgbClr val="FBF8F3"/>
          </a:solidFill>
          <a:ln/>
        </p:spPr>
        <p:txBody>
          <a:bodyPr wrap="square" lIns="114300" tIns="114300" rIns="114300" bIns="114300" rtlCol="0" anchor="t">
            <a:normAutofit lnSpcReduction="10000"/>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Normally non-Romanians or highly Russified Transnistrians; local Romanians arrived only in 1990.</a:t>
            </a:r>
            <a:endParaRPr lang="en-US" sz="1080" dirty="0"/>
          </a:p>
        </p:txBody>
      </p:sp>
      <p:sp>
        <p:nvSpPr>
          <p:cNvPr id="17" name="Text 15"/>
          <p:cNvSpPr/>
          <p:nvPr/>
        </p:nvSpPr>
        <p:spPr>
          <a:xfrm>
            <a:off x="5605463" y="3941564"/>
            <a:ext cx="3071813" cy="675829"/>
          </a:xfrm>
          <a:prstGeom prst="rect">
            <a:avLst/>
          </a:prstGeom>
          <a:solidFill>
            <a:srgbClr val="FBF8F3"/>
          </a:solidFill>
          <a:ln/>
        </p:spPr>
        <p:txBody>
          <a:bodyPr wrap="square" lIns="114300" tIns="114300" rIns="114300" bIns="114300" rtlCol="0" anchor="t">
            <a:normAutofit/>
          </a:bodyPr>
          <a:lstStyle/>
          <a:p>
            <a:pPr marL="0" indent="0" algn="l">
              <a:buNone/>
            </a:pPr>
            <a:r>
              <a:rPr lang="en-US" sz="1080" dirty="0">
                <a:solidFill>
                  <a:srgbClr val="201915"/>
                </a:solidFill>
                <a:latin typeface="ui-sans-serif" pitchFamily="34" charset="0"/>
                <a:ea typeface="ui-sans-serif" pitchFamily="34" charset="-122"/>
                <a:cs typeface="ui-sans-serif" pitchFamily="34" charset="-120"/>
              </a:rPr>
              <a:t>Coercive institutions were last to decolonize.</a:t>
            </a:r>
            <a:endParaRPr lang="en-US" sz="1080" dirty="0"/>
          </a:p>
        </p:txBody>
      </p:sp>
      <p:sp>
        <p:nvSpPr>
          <p:cNvPr id="18" name="Text 16"/>
          <p:cNvSpPr/>
          <p:nvPr/>
        </p:nvSpPr>
        <p:spPr>
          <a:xfrm>
            <a:off x="457200" y="516434"/>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Political elites</a:t>
            </a:r>
            <a:endParaRPr lang="en-US" sz="936" dirty="0"/>
          </a:p>
        </p:txBody>
      </p:sp>
      <p:sp>
        <p:nvSpPr>
          <p:cNvPr id="19" name="Text 17"/>
          <p:cNvSpPr/>
          <p:nvPr/>
        </p:nvSpPr>
        <p:spPr>
          <a:xfrm>
            <a:off x="457200" y="694730"/>
            <a:ext cx="8229600" cy="9144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Access to power lagged behind demographics</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213098"/>
            <a:ext cx="3981450" cy="2533650"/>
          </a:xfrm>
          <a:prstGeom prst="roundRect">
            <a:avLst>
              <a:gd name="adj" fmla="val 57744"/>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4705350" y="1213098"/>
            <a:ext cx="3981450" cy="2533650"/>
          </a:xfrm>
          <a:prstGeom prst="roundRect">
            <a:avLst>
              <a:gd name="adj" fmla="val 57744"/>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3975348"/>
            <a:ext cx="8229600" cy="1098054"/>
          </a:xfrm>
          <a:prstGeom prst="roundRect">
            <a:avLst>
              <a:gd name="adj" fmla="val 114627"/>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108198"/>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Language and symbols</a:t>
            </a:r>
            <a:endParaRPr lang="en-US" sz="936" dirty="0"/>
          </a:p>
        </p:txBody>
      </p:sp>
      <p:sp>
        <p:nvSpPr>
          <p:cNvPr id="6" name="Text 4"/>
          <p:cNvSpPr/>
          <p:nvPr/>
        </p:nvSpPr>
        <p:spPr>
          <a:xfrm>
            <a:off x="457200" y="70098"/>
            <a:ext cx="8229600" cy="9144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Romanian was tolerated, but subordinated</a:t>
            </a:r>
            <a:endParaRPr lang="en-US" sz="3600" dirty="0"/>
          </a:p>
        </p:txBody>
      </p:sp>
      <p:sp>
        <p:nvSpPr>
          <p:cNvPr id="7" name="Text 5"/>
          <p:cNvSpPr/>
          <p:nvPr/>
        </p:nvSpPr>
        <p:spPr>
          <a:xfrm>
            <a:off x="950685" y="1625599"/>
            <a:ext cx="3249839" cy="435223"/>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Official bilingualism, real hierarchy</a:t>
            </a:r>
            <a:endParaRPr lang="en-US" sz="1800" dirty="0"/>
          </a:p>
        </p:txBody>
      </p:sp>
      <p:sp>
        <p:nvSpPr>
          <p:cNvPr id="8" name="Text 6"/>
          <p:cNvSpPr/>
          <p:nvPr/>
        </p:nvSpPr>
        <p:spPr>
          <a:xfrm>
            <a:off x="695325" y="2175123"/>
            <a:ext cx="3505200" cy="13335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Books and newspapers existed in “Moldavian,” but Russian dominated government, higher education, mass media, and public prestige. Romanian stayed strongest in villages and folklore.</a:t>
            </a:r>
            <a:endParaRPr lang="en-US" sz="1350" dirty="0"/>
          </a:p>
        </p:txBody>
      </p:sp>
      <p:sp>
        <p:nvSpPr>
          <p:cNvPr id="9" name="Text 7"/>
          <p:cNvSpPr/>
          <p:nvPr/>
        </p:nvSpPr>
        <p:spPr>
          <a:xfrm>
            <a:off x="5196113" y="1523999"/>
            <a:ext cx="3322665" cy="232023"/>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Cyrillic as barrier</a:t>
            </a:r>
            <a:endParaRPr lang="en-US" sz="1800" dirty="0"/>
          </a:p>
        </p:txBody>
      </p:sp>
      <p:sp>
        <p:nvSpPr>
          <p:cNvPr id="10" name="Text 8"/>
          <p:cNvSpPr/>
          <p:nvPr/>
        </p:nvSpPr>
        <p:spPr>
          <a:xfrm>
            <a:off x="4943475" y="1870323"/>
            <a:ext cx="3505200" cy="16002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The Cyrillic script marked difference from Romania and helped limit direct cultural circulation across the Prut. Demands for Latin script could bring surveillance, marginalization, or psychiatric repression.</a:t>
            </a:r>
            <a:endParaRPr lang="en-US" sz="1350" dirty="0"/>
          </a:p>
        </p:txBody>
      </p:sp>
      <p:sp>
        <p:nvSpPr>
          <p:cNvPr id="11" name="Text 9"/>
          <p:cNvSpPr/>
          <p:nvPr/>
        </p:nvSpPr>
        <p:spPr>
          <a:xfrm>
            <a:off x="695325" y="4213473"/>
            <a:ext cx="7753350" cy="800100"/>
          </a:xfrm>
          <a:prstGeom prst="rect">
            <a:avLst/>
          </a:prstGeom>
          <a:noFill/>
          <a:ln/>
        </p:spPr>
        <p:txBody>
          <a:bodyPr wrap="square" lIns="0" tIns="0" rIns="0" bIns="0" rtlCol="0" anchor="t"/>
          <a:lstStyle/>
          <a:p>
            <a:pPr marL="0" indent="0">
              <a:lnSpc>
                <a:spcPts val="2100"/>
              </a:lnSpc>
              <a:buNone/>
            </a:pPr>
            <a:r>
              <a:rPr lang="en-US" sz="1350" dirty="0">
                <a:solidFill>
                  <a:srgbClr val="201915"/>
                </a:solidFill>
                <a:latin typeface="ui-sans-serif" pitchFamily="34" charset="0"/>
                <a:ea typeface="ui-sans-serif" pitchFamily="34" charset="-122"/>
                <a:cs typeface="ui-sans-serif" pitchFamily="34" charset="-120"/>
              </a:rPr>
              <a:t>Even safe symbolic gestures, such as honoring Eminescu or defending the Stephen the Great monument, could be treated by the KGB as signs of local nationalism or anti-Russian sentiment.</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470273"/>
            <a:ext cx="2603450" cy="30670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3" name="Text 1"/>
          <p:cNvSpPr/>
          <p:nvPr/>
        </p:nvSpPr>
        <p:spPr>
          <a:xfrm>
            <a:off x="3270200" y="1470273"/>
            <a:ext cx="2603450" cy="3067050"/>
          </a:xfrm>
          <a:prstGeom prst="roundRect">
            <a:avLst>
              <a:gd name="adj" fmla="val 5619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6083201" y="1470273"/>
            <a:ext cx="2603599" cy="3067050"/>
          </a:xfrm>
          <a:prstGeom prst="roundRect">
            <a:avLst>
              <a:gd name="adj" fmla="val 56193"/>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5" name="Text 3"/>
          <p:cNvSpPr/>
          <p:nvPr/>
        </p:nvSpPr>
        <p:spPr>
          <a:xfrm>
            <a:off x="457200" y="606177"/>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Late Soviet crisis</a:t>
            </a:r>
            <a:endParaRPr lang="en-US" sz="936" dirty="0"/>
          </a:p>
        </p:txBody>
      </p:sp>
      <p:sp>
        <p:nvSpPr>
          <p:cNvPr id="6" name="Text 4"/>
          <p:cNvSpPr/>
          <p:nvPr/>
        </p:nvSpPr>
        <p:spPr>
          <a:xfrm>
            <a:off x="457200" y="784473"/>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1989–1991: empire under pressure</a:t>
            </a:r>
            <a:endParaRPr lang="en-US" sz="3600" dirty="0"/>
          </a:p>
        </p:txBody>
      </p:sp>
      <p:sp>
        <p:nvSpPr>
          <p:cNvPr id="7" name="Text 5"/>
          <p:cNvSpPr/>
          <p:nvPr/>
        </p:nvSpPr>
        <p:spPr>
          <a:xfrm>
            <a:off x="834571" y="1799770"/>
            <a:ext cx="2030498" cy="213427"/>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Language laws</a:t>
            </a:r>
            <a:endParaRPr lang="en-US" sz="1800" dirty="0"/>
          </a:p>
        </p:txBody>
      </p:sp>
      <p:sp>
        <p:nvSpPr>
          <p:cNvPr id="8" name="Text 6"/>
          <p:cNvSpPr/>
          <p:nvPr/>
        </p:nvSpPr>
        <p:spPr>
          <a:xfrm>
            <a:off x="695325" y="2127498"/>
            <a:ext cx="2127200" cy="18669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Romanian in Latin script became official. Russian-speakers often read this not as equalization, but as loss of a formerly privileged status.</a:t>
            </a:r>
            <a:endParaRPr lang="en-US" sz="1350" dirty="0"/>
          </a:p>
        </p:txBody>
      </p:sp>
      <p:sp>
        <p:nvSpPr>
          <p:cNvPr id="9" name="Text 7"/>
          <p:cNvSpPr/>
          <p:nvPr/>
        </p:nvSpPr>
        <p:spPr>
          <a:xfrm>
            <a:off x="3708399" y="1865086"/>
            <a:ext cx="1927125" cy="452912"/>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Industrial tensions</a:t>
            </a:r>
            <a:endParaRPr lang="en-US" sz="1800" dirty="0"/>
          </a:p>
        </p:txBody>
      </p:sp>
      <p:sp>
        <p:nvSpPr>
          <p:cNvPr id="10" name="Text 8"/>
          <p:cNvSpPr/>
          <p:nvPr/>
        </p:nvSpPr>
        <p:spPr>
          <a:xfrm>
            <a:off x="3508325" y="2432298"/>
            <a:ext cx="2127200" cy="18669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New all-union projects in Chișinău meant more incoming cadres from the center, deepening fears of demographic and political displacement.</a:t>
            </a:r>
            <a:endParaRPr lang="en-US" sz="1350" dirty="0"/>
          </a:p>
        </p:txBody>
      </p:sp>
      <p:sp>
        <p:nvSpPr>
          <p:cNvPr id="11" name="Text 9"/>
          <p:cNvSpPr/>
          <p:nvPr/>
        </p:nvSpPr>
        <p:spPr>
          <a:xfrm>
            <a:off x="6473371" y="1799770"/>
            <a:ext cx="1975304" cy="518228"/>
          </a:xfrm>
          <a:prstGeom prst="rect">
            <a:avLst/>
          </a:prstGeom>
          <a:noFill/>
          <a:ln/>
        </p:spPr>
        <p:txBody>
          <a:bodyPr wrap="square" lIns="0" tIns="0" rIns="0" bIns="0" rtlCol="0" anchor="t"/>
          <a:lstStyle/>
          <a:p>
            <a:pPr marL="0" indent="0">
              <a:lnSpc>
                <a:spcPts val="2400"/>
              </a:lnSpc>
              <a:buNone/>
            </a:pPr>
            <a:r>
              <a:rPr lang="en-US" sz="1800" b="1" dirty="0">
                <a:solidFill>
                  <a:srgbClr val="8C5523"/>
                </a:solidFill>
                <a:latin typeface="ui-sans-serif" pitchFamily="34" charset="0"/>
                <a:ea typeface="ui-sans-serif" pitchFamily="34" charset="-122"/>
                <a:cs typeface="ui-sans-serif" pitchFamily="34" charset="-120"/>
              </a:rPr>
              <a:t>Secessionist leverage</a:t>
            </a:r>
            <a:endParaRPr lang="en-US" sz="1800" dirty="0"/>
          </a:p>
        </p:txBody>
      </p:sp>
      <p:sp>
        <p:nvSpPr>
          <p:cNvPr id="12" name="Text 10"/>
          <p:cNvSpPr/>
          <p:nvPr/>
        </p:nvSpPr>
        <p:spPr>
          <a:xfrm>
            <a:off x="6321326" y="2432298"/>
            <a:ext cx="2127349" cy="1866900"/>
          </a:xfrm>
          <a:prstGeom prst="rect">
            <a:avLst/>
          </a:prstGeom>
          <a:noFill/>
          <a:ln/>
        </p:spPr>
        <p:txBody>
          <a:bodyPr wrap="square" lIns="0" tIns="0" rIns="0" bIns="0" rtlCol="0" anchor="t"/>
          <a:lstStyle/>
          <a:p>
            <a:pPr marL="0" indent="0">
              <a:lnSpc>
                <a:spcPts val="2100"/>
              </a:lnSpc>
              <a:buNone/>
            </a:pPr>
            <a:r>
              <a:rPr lang="en-US" sz="1350" dirty="0">
                <a:solidFill>
                  <a:srgbClr val="5F5750"/>
                </a:solidFill>
                <a:latin typeface="ui-sans-serif" pitchFamily="34" charset="0"/>
                <a:ea typeface="ui-sans-serif" pitchFamily="34" charset="-122"/>
                <a:cs typeface="ui-sans-serif" pitchFamily="34" charset="-120"/>
              </a:rPr>
              <a:t>Cașu argues Moscow encouraged Gagauz and Transnistrian separatism to discipline Moldovan independence and block possible union with Romania.</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457200" y="1432173"/>
            <a:ext cx="8229600" cy="1143000"/>
          </a:xfrm>
          <a:prstGeom prst="rect">
            <a:avLst/>
          </a:prstGeom>
          <a:solidFill>
            <a:srgbClr val="F3ECE2"/>
          </a:solidFill>
          <a:ln/>
        </p:spPr>
        <p:txBody>
          <a:bodyPr wrap="square" lIns="190500" tIns="190500" rIns="190500" bIns="190500" rtlCol="0" anchor="t">
            <a:normAutofit/>
          </a:bodyPr>
          <a:lstStyle/>
          <a:p>
            <a:pPr marL="0" indent="0" algn="l">
              <a:buNone/>
            </a:pPr>
            <a:r>
              <a:rPr lang="en-US" sz="1500" dirty="0">
                <a:solidFill>
                  <a:srgbClr val="201915"/>
                </a:solidFill>
                <a:latin typeface="ui-sans-serif" pitchFamily="34" charset="0"/>
                <a:ea typeface="ui-sans-serif" pitchFamily="34" charset="-122"/>
                <a:cs typeface="ui-sans-serif" pitchFamily="34" charset="-120"/>
              </a:rPr>
              <a:t>“We are having the psychology of the ‘Big brother’ that should guide, but is not obliged to take into account the opinion of the ‘Smaller brother,’ much less learn his language, history and culture.”</a:t>
            </a:r>
            <a:endParaRPr lang="en-US" sz="1500" dirty="0"/>
          </a:p>
        </p:txBody>
      </p:sp>
      <p:sp>
        <p:nvSpPr>
          <p:cNvPr id="3" name="Text 1"/>
          <p:cNvSpPr/>
          <p:nvPr/>
        </p:nvSpPr>
        <p:spPr>
          <a:xfrm>
            <a:off x="457200" y="3565773"/>
            <a:ext cx="8229600" cy="1009650"/>
          </a:xfrm>
          <a:prstGeom prst="roundRect">
            <a:avLst>
              <a:gd name="adj" fmla="val 144906"/>
            </a:avLst>
          </a:prstGeom>
          <a:solidFill>
            <a:srgbClr val="FFFFFF">
              <a:alpha val="74000"/>
            </a:srgbClr>
          </a:solidFill>
          <a:ln w="9525">
            <a:solidFill>
              <a:srgbClr val="000000"/>
            </a:solidFill>
          </a:ln>
          <a:effectLst>
            <a:outerShdw blurRad="266700" dist="114300" dir="5400000" algn="bl" rotWithShape="0">
              <a:srgbClr val="000000">
                <a:alpha val="6000"/>
              </a:srgbClr>
            </a:outerShdw>
          </a:effectLst>
        </p:spPr>
        <p:txBody>
          <a:bodyPr wrap="none" lIns="0" tIns="0" rIns="0" bIns="0" rtlCol="0" anchor="ctr">
            <a:normAutofit/>
          </a:bodyPr>
          <a:lstStyle/>
          <a:p>
            <a:pPr marL="0" indent="0">
              <a:buNone/>
            </a:pPr>
            <a:endParaRPr lang="en-US" dirty="0"/>
          </a:p>
        </p:txBody>
      </p:sp>
      <p:sp>
        <p:nvSpPr>
          <p:cNvPr id="4" name="Text 2"/>
          <p:cNvSpPr/>
          <p:nvPr/>
        </p:nvSpPr>
        <p:spPr>
          <a:xfrm>
            <a:off x="457200" y="568077"/>
            <a:ext cx="8394192" cy="178296"/>
          </a:xfrm>
          <a:prstGeom prst="rect">
            <a:avLst/>
          </a:prstGeom>
          <a:noFill/>
          <a:ln/>
        </p:spPr>
        <p:txBody>
          <a:bodyPr wrap="square" lIns="0" tIns="0" rIns="0" bIns="0" rtlCol="0" anchor="t"/>
          <a:lstStyle/>
          <a:p>
            <a:pPr marL="0" indent="0">
              <a:lnSpc>
                <a:spcPts val="1404"/>
              </a:lnSpc>
              <a:buNone/>
            </a:pPr>
            <a:r>
              <a:rPr lang="en-US" sz="936" b="1" dirty="0">
                <a:solidFill>
                  <a:srgbClr val="8C5523"/>
                </a:solidFill>
                <a:latin typeface="ui-sans-serif" pitchFamily="34" charset="0"/>
                <a:ea typeface="ui-sans-serif" pitchFamily="34" charset="-122"/>
                <a:cs typeface="ui-sans-serif" pitchFamily="34" charset="-120"/>
              </a:rPr>
              <a:t>Key quotation</a:t>
            </a:r>
            <a:endParaRPr lang="en-US" sz="936" dirty="0"/>
          </a:p>
        </p:txBody>
      </p:sp>
      <p:sp>
        <p:nvSpPr>
          <p:cNvPr id="5" name="Text 3"/>
          <p:cNvSpPr/>
          <p:nvPr/>
        </p:nvSpPr>
        <p:spPr>
          <a:xfrm>
            <a:off x="457200" y="746373"/>
            <a:ext cx="8394192" cy="457200"/>
          </a:xfrm>
          <a:prstGeom prst="rect">
            <a:avLst/>
          </a:prstGeom>
          <a:noFill/>
          <a:ln/>
        </p:spPr>
        <p:txBody>
          <a:bodyPr wrap="square" lIns="0" tIns="0" rIns="0" bIns="0" rtlCol="0" anchor="t"/>
          <a:lstStyle/>
          <a:p>
            <a:pPr marL="0" indent="0">
              <a:lnSpc>
                <a:spcPts val="3600"/>
              </a:lnSpc>
              <a:buNone/>
            </a:pPr>
            <a:r>
              <a:rPr lang="en-US" sz="3600" dirty="0">
                <a:solidFill>
                  <a:srgbClr val="201915"/>
                </a:solidFill>
                <a:latin typeface="Playfair Display" pitchFamily="34" charset="0"/>
                <a:ea typeface="Playfair Display" pitchFamily="34" charset="-122"/>
                <a:cs typeface="Playfair Display" pitchFamily="34" charset="-120"/>
              </a:rPr>
              <a:t>The “big brother” diagnosis</a:t>
            </a:r>
            <a:endParaRPr lang="en-US" sz="3600" dirty="0"/>
          </a:p>
        </p:txBody>
      </p:sp>
      <p:sp>
        <p:nvSpPr>
          <p:cNvPr id="6" name="Text 4"/>
          <p:cNvSpPr/>
          <p:nvPr/>
        </p:nvSpPr>
        <p:spPr>
          <a:xfrm>
            <a:off x="457200" y="2803773"/>
            <a:ext cx="8229600" cy="533400"/>
          </a:xfrm>
          <a:prstGeom prst="rect">
            <a:avLst/>
          </a:prstGeom>
          <a:noFill/>
          <a:ln/>
        </p:spPr>
        <p:txBody>
          <a:bodyPr wrap="square" lIns="0" tIns="0" rIns="0" bIns="0" rtlCol="0" anchor="t"/>
          <a:lstStyle/>
          <a:p>
            <a:pPr marL="0" indent="0">
              <a:lnSpc>
                <a:spcPts val="2100"/>
              </a:lnSpc>
              <a:buNone/>
            </a:pPr>
            <a:r>
              <a:rPr lang="en-US" sz="1500" dirty="0">
                <a:solidFill>
                  <a:srgbClr val="5F5750"/>
                </a:solidFill>
                <a:latin typeface="ui-sans-serif" pitchFamily="34" charset="0"/>
                <a:ea typeface="ui-sans-serif" pitchFamily="34" charset="-122"/>
                <a:cs typeface="ui-sans-serif" pitchFamily="34" charset="-120"/>
              </a:rPr>
              <a:t>1989 reflection by the Russian journalist Evghenia Solomonova to capture the everyday imperial mentality behind formal Soviet internationalism.</a:t>
            </a:r>
            <a:endParaRPr lang="en-US" sz="1500" dirty="0"/>
          </a:p>
        </p:txBody>
      </p:sp>
      <p:sp>
        <p:nvSpPr>
          <p:cNvPr id="7" name="Text 5"/>
          <p:cNvSpPr/>
          <p:nvPr/>
        </p:nvSpPr>
        <p:spPr>
          <a:xfrm>
            <a:off x="695325" y="3803898"/>
            <a:ext cx="7753350" cy="533400"/>
          </a:xfrm>
          <a:prstGeom prst="rect">
            <a:avLst/>
          </a:prstGeom>
          <a:noFill/>
          <a:ln/>
        </p:spPr>
        <p:txBody>
          <a:bodyPr wrap="square" lIns="0" tIns="0" rIns="0" bIns="0" rtlCol="0" anchor="t"/>
          <a:lstStyle/>
          <a:p>
            <a:pPr marL="0" indent="0">
              <a:lnSpc>
                <a:spcPts val="2100"/>
              </a:lnSpc>
              <a:buNone/>
            </a:pPr>
            <a:r>
              <a:rPr lang="en-US" sz="1350" dirty="0">
                <a:solidFill>
                  <a:srgbClr val="201915"/>
                </a:solidFill>
                <a:latin typeface="ui-sans-serif" pitchFamily="34" charset="0"/>
                <a:ea typeface="ui-sans-serif" pitchFamily="34" charset="-122"/>
                <a:cs typeface="ui-sans-serif" pitchFamily="34" charset="-120"/>
              </a:rPr>
              <a:t>The quotation matters because it shifts the discussion from abstract structures to lived hierarchy: who had to adapt, who did not, and whose language counted in public life.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8F4EE"/>
        </a:solidFill>
        <a:effectLst/>
      </p:bgPr>
    </p:bg>
    <p:spTree>
      <p:nvGrpSpPr>
        <p:cNvPr id="1" name=""/>
        <p:cNvGrpSpPr/>
        <p:nvPr/>
      </p:nvGrpSpPr>
      <p:grpSpPr>
        <a:xfrm>
          <a:off x="0" y="0"/>
          <a:ext cx="0" cy="0"/>
          <a:chOff x="0" y="0"/>
          <a:chExt cx="0" cy="0"/>
        </a:xfrm>
      </p:grpSpPr>
      <p:sp>
        <p:nvSpPr>
          <p:cNvPr id="2" name="Text 0"/>
          <p:cNvSpPr/>
          <p:nvPr/>
        </p:nvSpPr>
        <p:spPr>
          <a:xfrm>
            <a:off x="374904" y="415975"/>
            <a:ext cx="8394192" cy="1428750"/>
          </a:xfrm>
          <a:prstGeom prst="rect">
            <a:avLst/>
          </a:prstGeom>
          <a:noFill/>
          <a:ln/>
        </p:spPr>
        <p:txBody>
          <a:bodyPr wrap="square" lIns="0" tIns="0" rIns="0" bIns="0" rtlCol="0" anchor="t"/>
          <a:lstStyle/>
          <a:p>
            <a:pPr marL="0" indent="0" algn="ctr">
              <a:lnSpc>
                <a:spcPts val="11250"/>
              </a:lnSpc>
              <a:buNone/>
            </a:pPr>
            <a:r>
              <a:rPr lang="en-US" sz="7500" dirty="0">
                <a:solidFill>
                  <a:srgbClr val="201915"/>
                </a:solidFill>
                <a:latin typeface="ui-sans-serif" pitchFamily="34" charset="0"/>
                <a:ea typeface="ui-sans-serif" pitchFamily="34" charset="-122"/>
                <a:cs typeface="ui-sans-serif" pitchFamily="34" charset="-120"/>
              </a:rPr>
              <a:t>📚</a:t>
            </a:r>
            <a:endParaRPr lang="en-US" sz="7500" dirty="0"/>
          </a:p>
        </p:txBody>
      </p:sp>
      <p:sp>
        <p:nvSpPr>
          <p:cNvPr id="3" name="Text 1"/>
          <p:cNvSpPr/>
          <p:nvPr/>
        </p:nvSpPr>
        <p:spPr>
          <a:xfrm>
            <a:off x="374904" y="1844725"/>
            <a:ext cx="8394192" cy="178296"/>
          </a:xfrm>
          <a:prstGeom prst="rect">
            <a:avLst/>
          </a:prstGeom>
          <a:noFill/>
          <a:ln/>
        </p:spPr>
        <p:txBody>
          <a:bodyPr wrap="square" lIns="0" tIns="0" rIns="0" bIns="0" rtlCol="0" anchor="t"/>
          <a:lstStyle/>
          <a:p>
            <a:pPr marL="0" indent="0" algn="ctr">
              <a:lnSpc>
                <a:spcPts val="1404"/>
              </a:lnSpc>
              <a:buNone/>
            </a:pPr>
            <a:r>
              <a:rPr lang="en-US" sz="936" b="1" dirty="0">
                <a:solidFill>
                  <a:srgbClr val="8C5523"/>
                </a:solidFill>
                <a:latin typeface="ui-sans-serif" pitchFamily="34" charset="0"/>
                <a:ea typeface="ui-sans-serif" pitchFamily="34" charset="-122"/>
                <a:cs typeface="ui-sans-serif" pitchFamily="34" charset="-120"/>
              </a:rPr>
              <a:t>Conclusion</a:t>
            </a:r>
            <a:endParaRPr lang="en-US" sz="936" dirty="0"/>
          </a:p>
        </p:txBody>
      </p:sp>
      <p:sp>
        <p:nvSpPr>
          <p:cNvPr id="4" name="Text 2"/>
          <p:cNvSpPr/>
          <p:nvPr/>
        </p:nvSpPr>
        <p:spPr>
          <a:xfrm>
            <a:off x="374904" y="2023021"/>
            <a:ext cx="8394192" cy="1028700"/>
          </a:xfrm>
          <a:prstGeom prst="rect">
            <a:avLst/>
          </a:prstGeom>
          <a:noFill/>
          <a:ln/>
        </p:spPr>
        <p:txBody>
          <a:bodyPr wrap="square" lIns="0" tIns="0" rIns="0" bIns="0" rtlCol="0" anchor="t"/>
          <a:lstStyle/>
          <a:p>
            <a:pPr marL="0" indent="0" algn="ctr">
              <a:lnSpc>
                <a:spcPts val="8100"/>
              </a:lnSpc>
              <a:buNone/>
            </a:pPr>
            <a:r>
              <a:rPr lang="en-US" sz="5400" dirty="0">
                <a:solidFill>
                  <a:srgbClr val="201915"/>
                </a:solidFill>
                <a:latin typeface="Playfair Display" pitchFamily="34" charset="0"/>
                <a:ea typeface="Playfair Display" pitchFamily="34" charset="-122"/>
                <a:cs typeface="Playfair Display" pitchFamily="34" charset="-120"/>
              </a:rPr>
              <a:t>Empire without the name</a:t>
            </a:r>
            <a:endParaRPr lang="en-US" sz="5400" dirty="0"/>
          </a:p>
        </p:txBody>
      </p:sp>
      <p:sp>
        <p:nvSpPr>
          <p:cNvPr id="5" name="Text 3"/>
          <p:cNvSpPr/>
          <p:nvPr/>
        </p:nvSpPr>
        <p:spPr>
          <a:xfrm>
            <a:off x="457200" y="3242221"/>
            <a:ext cx="8229600" cy="1485305"/>
          </a:xfrm>
          <a:prstGeom prst="rect">
            <a:avLst/>
          </a:prstGeom>
          <a:noFill/>
          <a:ln/>
        </p:spPr>
        <p:txBody>
          <a:bodyPr wrap="square" lIns="0" tIns="0" rIns="0" bIns="0" rtlCol="0" anchor="t"/>
          <a:lstStyle/>
          <a:p>
            <a:pPr marL="0" indent="0" algn="ctr">
              <a:lnSpc>
                <a:spcPts val="2340"/>
              </a:lnSpc>
              <a:buNone/>
            </a:pPr>
            <a:r>
              <a:rPr lang="en-US" sz="1560" dirty="0">
                <a:solidFill>
                  <a:srgbClr val="5F5750"/>
                </a:solidFill>
                <a:latin typeface="ui-sans-serif" pitchFamily="34" charset="0"/>
                <a:ea typeface="ui-sans-serif" pitchFamily="34" charset="-122"/>
                <a:cs typeface="ui-sans-serif" pitchFamily="34" charset="-120"/>
              </a:rPr>
              <a:t>Soviet Moldavia was not a classic overseas colony, yet the USSR functioned imperially through coercion, unequal representation, language hierarchy, symbolic control, and divide-and-rule politics. From Chișinău, the empire was visible above all in who ruled, who advanced, and whose identity remained suspect.</a:t>
            </a:r>
            <a:endParaRPr lang="en-US" sz="156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1226</Words>
  <Application>Microsoft Macintosh PowerPoint</Application>
  <PresentationFormat>On-screen Show (16:9)</PresentationFormat>
  <Paragraphs>155</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Playfair Display</vt:lpstr>
      <vt:lpstr>ui-sans-serif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Converted Presentation</dc:title>
  <dc:subject>PptxGenJS Presentation</dc:subject>
  <dc:creator>Perplexity</dc:creator>
  <cp:lastModifiedBy>Igor Casu</cp:lastModifiedBy>
  <cp:revision>3</cp:revision>
  <dcterms:created xsi:type="dcterms:W3CDTF">2026-04-29T07:50:10Z</dcterms:created>
  <dcterms:modified xsi:type="dcterms:W3CDTF">2026-04-29T09:01:51Z</dcterms:modified>
</cp:coreProperties>
</file>