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70"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75" d="100"/>
          <a:sy n="175" d="100"/>
        </p:scale>
        <p:origin x="34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34660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457200" y="3809554"/>
            <a:ext cx="8229600" cy="1333946"/>
          </a:xfrm>
          <a:prstGeom prst="roundRect">
            <a:avLst>
              <a:gd name="adj" fmla="val 86292"/>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4" name="Text 2"/>
          <p:cNvSpPr/>
          <p:nvPr/>
        </p:nvSpPr>
        <p:spPr>
          <a:xfrm>
            <a:off x="374904" y="1067395"/>
            <a:ext cx="8394192" cy="178296"/>
          </a:xfrm>
          <a:prstGeom prst="rect">
            <a:avLst/>
          </a:prstGeom>
          <a:noFill/>
          <a:ln/>
        </p:spPr>
        <p:txBody>
          <a:bodyPr wrap="square" lIns="0" tIns="0" rIns="0" bIns="0" rtlCol="0" anchor="t"/>
          <a:lstStyle/>
          <a:p>
            <a:pPr marL="0" indent="0" algn="ctr">
              <a:lnSpc>
                <a:spcPts val="1404"/>
              </a:lnSpc>
              <a:buNone/>
            </a:pPr>
            <a:endParaRPr lang="en-US" sz="936" dirty="0"/>
          </a:p>
        </p:txBody>
      </p:sp>
      <p:sp>
        <p:nvSpPr>
          <p:cNvPr id="5" name="Text 3"/>
          <p:cNvSpPr/>
          <p:nvPr/>
        </p:nvSpPr>
        <p:spPr>
          <a:xfrm>
            <a:off x="374904" y="1245691"/>
            <a:ext cx="8394192" cy="1143000"/>
          </a:xfrm>
          <a:prstGeom prst="rect">
            <a:avLst/>
          </a:prstGeom>
          <a:noFill/>
          <a:ln/>
        </p:spPr>
        <p:txBody>
          <a:bodyPr wrap="square" lIns="0" tIns="0" rIns="0" bIns="0" rtlCol="0" anchor="t"/>
          <a:lstStyle/>
          <a:p>
            <a:pPr marL="0" indent="0" algn="ctr">
              <a:lnSpc>
                <a:spcPts val="9000"/>
              </a:lnSpc>
              <a:buNone/>
            </a:pPr>
            <a:r>
              <a:rPr lang="en-US" sz="6000" b="1" dirty="0">
                <a:solidFill>
                  <a:srgbClr val="1F1A17"/>
                </a:solidFill>
                <a:latin typeface="Playfair Display" pitchFamily="34" charset="0"/>
                <a:ea typeface="Playfair Display" pitchFamily="34" charset="-122"/>
                <a:cs typeface="Playfair Display" pitchFamily="34" charset="-120"/>
              </a:rPr>
              <a:t>Russian Bessarabia</a:t>
            </a:r>
            <a:endParaRPr lang="en-US" sz="6000" dirty="0"/>
          </a:p>
        </p:txBody>
      </p:sp>
      <p:sp>
        <p:nvSpPr>
          <p:cNvPr id="6" name="Text 4"/>
          <p:cNvSpPr/>
          <p:nvPr/>
        </p:nvSpPr>
        <p:spPr>
          <a:xfrm>
            <a:off x="457200" y="2579191"/>
            <a:ext cx="8229600" cy="925562"/>
          </a:xfrm>
          <a:prstGeom prst="rect">
            <a:avLst/>
          </a:prstGeom>
          <a:noFill/>
          <a:ln/>
        </p:spPr>
        <p:txBody>
          <a:bodyPr wrap="square" lIns="0" tIns="0" rIns="0" bIns="0" rtlCol="0" anchor="t"/>
          <a:lstStyle/>
          <a:p>
            <a:pPr marL="0" indent="0" algn="ctr">
              <a:lnSpc>
                <a:spcPts val="2430"/>
              </a:lnSpc>
              <a:buNone/>
            </a:pPr>
            <a:r>
              <a:rPr lang="en-US" sz="1620" dirty="0">
                <a:solidFill>
                  <a:srgbClr val="5D5852"/>
                </a:solidFill>
                <a:latin typeface="ui-sans-serif" pitchFamily="34" charset="0"/>
                <a:ea typeface="ui-sans-serif" pitchFamily="34" charset="-122"/>
                <a:cs typeface="ui-sans-serif" pitchFamily="34" charset="-120"/>
              </a:rPr>
              <a:t>From the 1812 annexation to the eve of the First World War: autonomy, colonization, Russification, urban change, and the politics of identity east of the Prut.</a:t>
            </a:r>
            <a:endParaRPr lang="en-US" sz="1620" dirty="0"/>
          </a:p>
        </p:txBody>
      </p:sp>
      <p:sp>
        <p:nvSpPr>
          <p:cNvPr id="7" name="Text 5"/>
          <p:cNvSpPr/>
          <p:nvPr/>
        </p:nvSpPr>
        <p:spPr>
          <a:xfrm>
            <a:off x="695325" y="4047679"/>
            <a:ext cx="7753350" cy="1219200"/>
          </a:xfrm>
          <a:prstGeom prst="rect">
            <a:avLst/>
          </a:prstGeom>
          <a:noFill/>
          <a:ln/>
        </p:spPr>
        <p:txBody>
          <a:bodyPr wrap="square" lIns="0" tIns="0" rIns="0" bIns="0" rtlCol="0" anchor="t"/>
          <a:lstStyle/>
          <a:p>
            <a:pPr marL="0" indent="0" algn="l">
              <a:lnSpc>
                <a:spcPts val="2400"/>
              </a:lnSpc>
              <a:buNone/>
            </a:pPr>
            <a:r>
              <a:rPr lang="en-US" sz="1350" b="1" dirty="0">
                <a:solidFill>
                  <a:srgbClr val="1F1A17"/>
                </a:solidFill>
                <a:latin typeface="ui-sans-serif" pitchFamily="34" charset="0"/>
                <a:ea typeface="ui-sans-serif" pitchFamily="34" charset="-122"/>
                <a:cs typeface="ui-sans-serif" pitchFamily="34" charset="-120"/>
              </a:rPr>
              <a:t>Central arc:</a:t>
            </a:r>
            <a:r>
              <a:rPr lang="en-US" sz="1350" dirty="0">
                <a:solidFill>
                  <a:srgbClr val="1F1A17"/>
                </a:solidFill>
                <a:latin typeface="ui-sans-serif" pitchFamily="34" charset="0"/>
                <a:ea typeface="ui-sans-serif" pitchFamily="34" charset="-122"/>
                <a:cs typeface="ui-sans-serif" pitchFamily="34" charset="-120"/>
              </a:rPr>
              <a:t> Bessarabia entered the Russian Empire as a largely Romanian-speaking frontier province, gained short-lived autonomy, then experienced colonization, administrative centralization, and uneven Russification that transformed society without fully erasing Romanian language and memory.</a:t>
            </a:r>
            <a:endParaRPr lang="en-US" sz="13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457200" y="889248"/>
            <a:ext cx="4000500" cy="2038350"/>
          </a:xfrm>
          <a:prstGeom prst="roundRect">
            <a:avLst>
              <a:gd name="adj" fmla="val 71776"/>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3" name="Text 1"/>
          <p:cNvSpPr/>
          <p:nvPr/>
        </p:nvSpPr>
        <p:spPr>
          <a:xfrm>
            <a:off x="4686300" y="889248"/>
            <a:ext cx="4000500" cy="2038350"/>
          </a:xfrm>
          <a:prstGeom prst="roundRect">
            <a:avLst>
              <a:gd name="adj" fmla="val 71776"/>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4" name="Text 2"/>
          <p:cNvSpPr/>
          <p:nvPr/>
        </p:nvSpPr>
        <p:spPr>
          <a:xfrm>
            <a:off x="457200" y="3156198"/>
            <a:ext cx="4000500" cy="2038350"/>
          </a:xfrm>
          <a:prstGeom prst="roundRect">
            <a:avLst>
              <a:gd name="adj" fmla="val 71776"/>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5" name="Text 3"/>
          <p:cNvSpPr/>
          <p:nvPr/>
        </p:nvSpPr>
        <p:spPr>
          <a:xfrm>
            <a:off x="4686300" y="3156198"/>
            <a:ext cx="4000500" cy="2038350"/>
          </a:xfrm>
          <a:prstGeom prst="roundRect">
            <a:avLst>
              <a:gd name="adj" fmla="val 71776"/>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6" name="Text 4"/>
          <p:cNvSpPr/>
          <p:nvPr/>
        </p:nvSpPr>
        <p:spPr>
          <a:xfrm>
            <a:off x="457200" y="-51048"/>
            <a:ext cx="8394192" cy="178296"/>
          </a:xfrm>
          <a:prstGeom prst="rect">
            <a:avLst/>
          </a:prstGeom>
          <a:noFill/>
          <a:ln/>
        </p:spPr>
        <p:txBody>
          <a:bodyPr wrap="square" lIns="0" tIns="0" rIns="0" bIns="0" rtlCol="0" anchor="t"/>
          <a:lstStyle/>
          <a:p>
            <a:pPr marL="0" indent="0">
              <a:lnSpc>
                <a:spcPts val="1404"/>
              </a:lnSpc>
              <a:buNone/>
            </a:pPr>
            <a:endParaRPr lang="en-US" sz="936" dirty="0"/>
          </a:p>
        </p:txBody>
      </p:sp>
      <p:sp>
        <p:nvSpPr>
          <p:cNvPr id="7" name="Text 5"/>
          <p:cNvSpPr/>
          <p:nvPr/>
        </p:nvSpPr>
        <p:spPr>
          <a:xfrm>
            <a:off x="457200" y="127248"/>
            <a:ext cx="8394192" cy="457200"/>
          </a:xfrm>
          <a:prstGeom prst="rect">
            <a:avLst/>
          </a:prstGeom>
          <a:noFill/>
          <a:ln/>
        </p:spPr>
        <p:txBody>
          <a:bodyPr wrap="square" lIns="0" tIns="0" rIns="0" bIns="0" rtlCol="0" anchor="t"/>
          <a:lstStyle/>
          <a:p>
            <a:pPr marL="0" indent="0">
              <a:lnSpc>
                <a:spcPts val="3600"/>
              </a:lnSpc>
              <a:buNone/>
            </a:pPr>
            <a:r>
              <a:rPr lang="en-US" sz="3600" dirty="0">
                <a:solidFill>
                  <a:srgbClr val="1F1A17"/>
                </a:solidFill>
                <a:latin typeface="Playfair Display" pitchFamily="34" charset="0"/>
                <a:ea typeface="Playfair Display" pitchFamily="34" charset="-122"/>
                <a:cs typeface="Playfair Display" pitchFamily="34" charset="-120"/>
              </a:rPr>
              <a:t>Structure</a:t>
            </a:r>
            <a:endParaRPr lang="en-US" sz="3600" dirty="0"/>
          </a:p>
        </p:txBody>
      </p:sp>
      <p:sp>
        <p:nvSpPr>
          <p:cNvPr id="8" name="Text 6"/>
          <p:cNvSpPr/>
          <p:nvPr/>
        </p:nvSpPr>
        <p:spPr>
          <a:xfrm>
            <a:off x="695325" y="1127373"/>
            <a:ext cx="3594735" cy="304800"/>
          </a:xfrm>
          <a:prstGeom prst="rect">
            <a:avLst/>
          </a:prstGeom>
          <a:noFill/>
          <a:ln/>
        </p:spPr>
        <p:txBody>
          <a:bodyPr wrap="square" lIns="0" tIns="0" rIns="0" bIns="0" rtlCol="0" anchor="t"/>
          <a:lstStyle/>
          <a:p>
            <a:pPr marL="0" indent="0">
              <a:lnSpc>
                <a:spcPts val="2400"/>
              </a:lnSpc>
              <a:buNone/>
            </a:pPr>
            <a:r>
              <a:rPr lang="en-US" sz="1800" b="1" dirty="0">
                <a:solidFill>
                  <a:srgbClr val="0B6A6F"/>
                </a:solidFill>
                <a:latin typeface="ui-sans-serif" pitchFamily="34" charset="0"/>
                <a:ea typeface="ui-sans-serif" pitchFamily="34" charset="-122"/>
                <a:cs typeface="ui-sans-serif" pitchFamily="34" charset="-120"/>
              </a:rPr>
              <a:t>01</a:t>
            </a:r>
            <a:endParaRPr lang="en-US" sz="1800" dirty="0"/>
          </a:p>
        </p:txBody>
      </p:sp>
      <p:sp>
        <p:nvSpPr>
          <p:cNvPr id="9" name="Text 7"/>
          <p:cNvSpPr/>
          <p:nvPr/>
        </p:nvSpPr>
        <p:spPr>
          <a:xfrm>
            <a:off x="695325" y="1508373"/>
            <a:ext cx="3594735" cy="304800"/>
          </a:xfrm>
          <a:prstGeom prst="rect">
            <a:avLst/>
          </a:prstGeom>
          <a:noFill/>
          <a:ln/>
        </p:spPr>
        <p:txBody>
          <a:bodyPr wrap="square" lIns="0" tIns="0" rIns="0" bIns="0" rtlCol="0" anchor="t"/>
          <a:lstStyle/>
          <a:p>
            <a:pPr marL="0" indent="0">
              <a:lnSpc>
                <a:spcPts val="2400"/>
              </a:lnSpc>
              <a:buNone/>
            </a:pPr>
            <a:r>
              <a:rPr lang="en-US" sz="1800" b="1" dirty="0">
                <a:solidFill>
                  <a:srgbClr val="1F1A17"/>
                </a:solidFill>
                <a:latin typeface="ui-sans-serif" pitchFamily="34" charset="0"/>
                <a:ea typeface="ui-sans-serif" pitchFamily="34" charset="-122"/>
                <a:cs typeface="ui-sans-serif" pitchFamily="34" charset="-120"/>
              </a:rPr>
              <a:t>Annexation and autonomy</a:t>
            </a:r>
            <a:endParaRPr lang="en-US" sz="1800" dirty="0"/>
          </a:p>
        </p:txBody>
      </p:sp>
      <p:sp>
        <p:nvSpPr>
          <p:cNvPr id="10" name="Text 8"/>
          <p:cNvSpPr/>
          <p:nvPr/>
        </p:nvSpPr>
        <p:spPr>
          <a:xfrm>
            <a:off x="849085" y="1889373"/>
            <a:ext cx="3370489" cy="682377"/>
          </a:xfrm>
          <a:prstGeom prst="rect">
            <a:avLst/>
          </a:prstGeom>
          <a:noFill/>
          <a:ln/>
        </p:spPr>
        <p:txBody>
          <a:bodyPr wrap="square" lIns="0" tIns="0" rIns="0" bIns="0" rtlCol="0" anchor="t"/>
          <a:lstStyle/>
          <a:p>
            <a:pPr marL="0" indent="0">
              <a:lnSpc>
                <a:spcPts val="2100"/>
              </a:lnSpc>
              <a:buNone/>
            </a:pPr>
            <a:r>
              <a:rPr lang="en-US" sz="1350" dirty="0">
                <a:solidFill>
                  <a:srgbClr val="5D5852"/>
                </a:solidFill>
                <a:latin typeface="ui-sans-serif" pitchFamily="34" charset="0"/>
                <a:ea typeface="ui-sans-serif" pitchFamily="34" charset="-122"/>
                <a:cs typeface="ui-sans-serif" pitchFamily="34" charset="-120"/>
              </a:rPr>
              <a:t>1812, boyar elites, the 1818 statute, and why Bessarabia initially received exceptional status within the empire.</a:t>
            </a:r>
            <a:endParaRPr lang="en-US" sz="1350" dirty="0"/>
          </a:p>
        </p:txBody>
      </p:sp>
      <p:sp>
        <p:nvSpPr>
          <p:cNvPr id="11" name="Text 9"/>
          <p:cNvSpPr/>
          <p:nvPr/>
        </p:nvSpPr>
        <p:spPr>
          <a:xfrm>
            <a:off x="4924425" y="1127373"/>
            <a:ext cx="3594735" cy="304800"/>
          </a:xfrm>
          <a:prstGeom prst="rect">
            <a:avLst/>
          </a:prstGeom>
          <a:noFill/>
          <a:ln/>
        </p:spPr>
        <p:txBody>
          <a:bodyPr wrap="square" lIns="0" tIns="0" rIns="0" bIns="0" rtlCol="0" anchor="t"/>
          <a:lstStyle/>
          <a:p>
            <a:pPr marL="0" indent="0">
              <a:lnSpc>
                <a:spcPts val="2400"/>
              </a:lnSpc>
              <a:buNone/>
            </a:pPr>
            <a:r>
              <a:rPr lang="en-US" sz="1800" b="1" dirty="0">
                <a:solidFill>
                  <a:srgbClr val="0B6A6F"/>
                </a:solidFill>
                <a:latin typeface="ui-sans-serif" pitchFamily="34" charset="0"/>
                <a:ea typeface="ui-sans-serif" pitchFamily="34" charset="-122"/>
                <a:cs typeface="ui-sans-serif" pitchFamily="34" charset="-120"/>
              </a:rPr>
              <a:t>02</a:t>
            </a:r>
            <a:endParaRPr lang="en-US" sz="1800" dirty="0"/>
          </a:p>
        </p:txBody>
      </p:sp>
      <p:sp>
        <p:nvSpPr>
          <p:cNvPr id="12" name="Text 10"/>
          <p:cNvSpPr/>
          <p:nvPr/>
        </p:nvSpPr>
        <p:spPr>
          <a:xfrm>
            <a:off x="4924425" y="1508373"/>
            <a:ext cx="3594735" cy="304800"/>
          </a:xfrm>
          <a:prstGeom prst="rect">
            <a:avLst/>
          </a:prstGeom>
          <a:noFill/>
          <a:ln/>
        </p:spPr>
        <p:txBody>
          <a:bodyPr wrap="square" lIns="0" tIns="0" rIns="0" bIns="0" rtlCol="0" anchor="t"/>
          <a:lstStyle/>
          <a:p>
            <a:pPr marL="0" indent="0">
              <a:lnSpc>
                <a:spcPts val="2400"/>
              </a:lnSpc>
              <a:buNone/>
            </a:pPr>
            <a:r>
              <a:rPr lang="en-US" sz="1800" b="1" dirty="0">
                <a:solidFill>
                  <a:srgbClr val="1F1A17"/>
                </a:solidFill>
                <a:latin typeface="ui-sans-serif" pitchFamily="34" charset="0"/>
                <a:ea typeface="ui-sans-serif" pitchFamily="34" charset="-122"/>
                <a:cs typeface="ui-sans-serif" pitchFamily="34" charset="-120"/>
              </a:rPr>
              <a:t>Demographic change</a:t>
            </a:r>
            <a:endParaRPr lang="en-US" sz="1800" dirty="0"/>
          </a:p>
        </p:txBody>
      </p:sp>
      <p:sp>
        <p:nvSpPr>
          <p:cNvPr id="13" name="Text 11"/>
          <p:cNvSpPr/>
          <p:nvPr/>
        </p:nvSpPr>
        <p:spPr>
          <a:xfrm>
            <a:off x="5014685" y="1889373"/>
            <a:ext cx="3433989" cy="771525"/>
          </a:xfrm>
          <a:prstGeom prst="rect">
            <a:avLst/>
          </a:prstGeom>
          <a:noFill/>
          <a:ln/>
        </p:spPr>
        <p:txBody>
          <a:bodyPr wrap="square" lIns="0" tIns="0" rIns="0" bIns="0" rtlCol="0" anchor="t"/>
          <a:lstStyle/>
          <a:p>
            <a:pPr marL="0" indent="0">
              <a:lnSpc>
                <a:spcPts val="2100"/>
              </a:lnSpc>
              <a:buNone/>
            </a:pPr>
            <a:r>
              <a:rPr lang="en-US" sz="1350" dirty="0">
                <a:solidFill>
                  <a:srgbClr val="5D5852"/>
                </a:solidFill>
                <a:latin typeface="ui-sans-serif" pitchFamily="34" charset="0"/>
                <a:ea typeface="ui-sans-serif" pitchFamily="34" charset="-122"/>
                <a:cs typeface="ui-sans-serif" pitchFamily="34" charset="-120"/>
              </a:rPr>
              <a:t>Colonization by Russians, Ukrainians, Bulgarians, Gagauz, Germans, Jews, and others reshaped the province.</a:t>
            </a:r>
            <a:endParaRPr lang="en-US" sz="1350" dirty="0"/>
          </a:p>
        </p:txBody>
      </p:sp>
      <p:sp>
        <p:nvSpPr>
          <p:cNvPr id="14" name="Text 12"/>
          <p:cNvSpPr/>
          <p:nvPr/>
        </p:nvSpPr>
        <p:spPr>
          <a:xfrm>
            <a:off x="695325" y="3394323"/>
            <a:ext cx="3594735" cy="304800"/>
          </a:xfrm>
          <a:prstGeom prst="rect">
            <a:avLst/>
          </a:prstGeom>
          <a:noFill/>
          <a:ln/>
        </p:spPr>
        <p:txBody>
          <a:bodyPr wrap="square" lIns="0" tIns="0" rIns="0" bIns="0" rtlCol="0" anchor="t"/>
          <a:lstStyle/>
          <a:p>
            <a:pPr marL="0" indent="0">
              <a:lnSpc>
                <a:spcPts val="2400"/>
              </a:lnSpc>
              <a:buNone/>
            </a:pPr>
            <a:r>
              <a:rPr lang="en-US" sz="1800" b="1" dirty="0">
                <a:solidFill>
                  <a:srgbClr val="0B6A6F"/>
                </a:solidFill>
                <a:latin typeface="ui-sans-serif" pitchFamily="34" charset="0"/>
                <a:ea typeface="ui-sans-serif" pitchFamily="34" charset="-122"/>
                <a:cs typeface="ui-sans-serif" pitchFamily="34" charset="-120"/>
              </a:rPr>
              <a:t>03</a:t>
            </a:r>
            <a:endParaRPr lang="en-US" sz="1800" dirty="0"/>
          </a:p>
        </p:txBody>
      </p:sp>
      <p:sp>
        <p:nvSpPr>
          <p:cNvPr id="15" name="Text 13"/>
          <p:cNvSpPr/>
          <p:nvPr/>
        </p:nvSpPr>
        <p:spPr>
          <a:xfrm>
            <a:off x="695325" y="3775323"/>
            <a:ext cx="3594735" cy="304800"/>
          </a:xfrm>
          <a:prstGeom prst="rect">
            <a:avLst/>
          </a:prstGeom>
          <a:noFill/>
          <a:ln/>
        </p:spPr>
        <p:txBody>
          <a:bodyPr wrap="square" lIns="0" tIns="0" rIns="0" bIns="0" rtlCol="0" anchor="t"/>
          <a:lstStyle/>
          <a:p>
            <a:pPr marL="0" indent="0">
              <a:lnSpc>
                <a:spcPts val="2400"/>
              </a:lnSpc>
              <a:buNone/>
            </a:pPr>
            <a:r>
              <a:rPr lang="en-US" sz="1800" b="1" dirty="0">
                <a:solidFill>
                  <a:srgbClr val="1F1A17"/>
                </a:solidFill>
                <a:latin typeface="ui-sans-serif" pitchFamily="34" charset="0"/>
                <a:ea typeface="ui-sans-serif" pitchFamily="34" charset="-122"/>
                <a:cs typeface="ui-sans-serif" pitchFamily="34" charset="-120"/>
              </a:rPr>
              <a:t>Language and church</a:t>
            </a:r>
            <a:endParaRPr lang="en-US" sz="1800" dirty="0"/>
          </a:p>
        </p:txBody>
      </p:sp>
      <p:sp>
        <p:nvSpPr>
          <p:cNvPr id="16" name="Text 14"/>
          <p:cNvSpPr/>
          <p:nvPr/>
        </p:nvSpPr>
        <p:spPr>
          <a:xfrm>
            <a:off x="695325" y="4156323"/>
            <a:ext cx="3524250" cy="800100"/>
          </a:xfrm>
          <a:prstGeom prst="rect">
            <a:avLst/>
          </a:prstGeom>
          <a:noFill/>
          <a:ln/>
        </p:spPr>
        <p:txBody>
          <a:bodyPr wrap="square" lIns="0" tIns="0" rIns="0" bIns="0" rtlCol="0" anchor="t"/>
          <a:lstStyle/>
          <a:p>
            <a:pPr marL="0" indent="0">
              <a:lnSpc>
                <a:spcPts val="2100"/>
              </a:lnSpc>
              <a:buNone/>
            </a:pPr>
            <a:r>
              <a:rPr lang="en-US" sz="1350" dirty="0">
                <a:solidFill>
                  <a:srgbClr val="5D5852"/>
                </a:solidFill>
                <a:latin typeface="ui-sans-serif" pitchFamily="34" charset="0"/>
                <a:ea typeface="ui-sans-serif" pitchFamily="34" charset="-122"/>
                <a:cs typeface="ui-sans-serif" pitchFamily="34" charset="-120"/>
              </a:rPr>
              <a:t>The rise and rollback of Romanian in schools, administration, publishing, and Orthodox life.</a:t>
            </a:r>
            <a:endParaRPr lang="en-US" sz="1350" dirty="0"/>
          </a:p>
        </p:txBody>
      </p:sp>
      <p:sp>
        <p:nvSpPr>
          <p:cNvPr id="17" name="Text 15"/>
          <p:cNvSpPr/>
          <p:nvPr/>
        </p:nvSpPr>
        <p:spPr>
          <a:xfrm>
            <a:off x="4924425" y="3394323"/>
            <a:ext cx="3594735" cy="304800"/>
          </a:xfrm>
          <a:prstGeom prst="rect">
            <a:avLst/>
          </a:prstGeom>
          <a:noFill/>
          <a:ln/>
        </p:spPr>
        <p:txBody>
          <a:bodyPr wrap="square" lIns="0" tIns="0" rIns="0" bIns="0" rtlCol="0" anchor="t"/>
          <a:lstStyle/>
          <a:p>
            <a:pPr marL="0" indent="0">
              <a:lnSpc>
                <a:spcPts val="2400"/>
              </a:lnSpc>
              <a:buNone/>
            </a:pPr>
            <a:r>
              <a:rPr lang="en-US" sz="1800" b="1" dirty="0">
                <a:solidFill>
                  <a:srgbClr val="0B6A6F"/>
                </a:solidFill>
                <a:latin typeface="ui-sans-serif" pitchFamily="34" charset="0"/>
                <a:ea typeface="ui-sans-serif" pitchFamily="34" charset="-122"/>
                <a:cs typeface="ui-sans-serif" pitchFamily="34" charset="-120"/>
              </a:rPr>
              <a:t>04</a:t>
            </a:r>
            <a:endParaRPr lang="en-US" sz="1800" dirty="0"/>
          </a:p>
        </p:txBody>
      </p:sp>
      <p:sp>
        <p:nvSpPr>
          <p:cNvPr id="18" name="Text 16"/>
          <p:cNvSpPr/>
          <p:nvPr/>
        </p:nvSpPr>
        <p:spPr>
          <a:xfrm>
            <a:off x="4924425" y="3775323"/>
            <a:ext cx="3594735" cy="304800"/>
          </a:xfrm>
          <a:prstGeom prst="rect">
            <a:avLst/>
          </a:prstGeom>
          <a:noFill/>
          <a:ln/>
        </p:spPr>
        <p:txBody>
          <a:bodyPr wrap="square" lIns="0" tIns="0" rIns="0" bIns="0" rtlCol="0" anchor="t"/>
          <a:lstStyle/>
          <a:p>
            <a:pPr marL="0" indent="0">
              <a:lnSpc>
                <a:spcPts val="2400"/>
              </a:lnSpc>
              <a:buNone/>
            </a:pPr>
            <a:r>
              <a:rPr lang="en-US" sz="1800" b="1" dirty="0">
                <a:solidFill>
                  <a:srgbClr val="1F1A17"/>
                </a:solidFill>
                <a:latin typeface="ui-sans-serif" pitchFamily="34" charset="0"/>
                <a:ea typeface="ui-sans-serif" pitchFamily="34" charset="-122"/>
                <a:cs typeface="ui-sans-serif" pitchFamily="34" charset="-120"/>
              </a:rPr>
              <a:t>Economy and politics</a:t>
            </a:r>
            <a:endParaRPr lang="en-US" sz="1800" dirty="0"/>
          </a:p>
        </p:txBody>
      </p:sp>
      <p:sp>
        <p:nvSpPr>
          <p:cNvPr id="19" name="Text 17"/>
          <p:cNvSpPr/>
          <p:nvPr/>
        </p:nvSpPr>
        <p:spPr>
          <a:xfrm>
            <a:off x="5014685" y="4156323"/>
            <a:ext cx="3433990" cy="720477"/>
          </a:xfrm>
          <a:prstGeom prst="rect">
            <a:avLst/>
          </a:prstGeom>
          <a:noFill/>
          <a:ln/>
        </p:spPr>
        <p:txBody>
          <a:bodyPr wrap="square" lIns="0" tIns="0" rIns="0" bIns="0" rtlCol="0" anchor="t"/>
          <a:lstStyle/>
          <a:p>
            <a:pPr marL="0" indent="0">
              <a:lnSpc>
                <a:spcPts val="2100"/>
              </a:lnSpc>
              <a:buNone/>
            </a:pPr>
            <a:r>
              <a:rPr lang="en-US" sz="1350" dirty="0">
                <a:solidFill>
                  <a:srgbClr val="5D5852"/>
                </a:solidFill>
                <a:latin typeface="ui-sans-serif" pitchFamily="34" charset="0"/>
                <a:ea typeface="ui-sans-serif" pitchFamily="34" charset="-122"/>
                <a:cs typeface="ui-sans-serif" pitchFamily="34" charset="-120"/>
              </a:rPr>
              <a:t>Agriculture, underdevelopment, Chişinău, the 1903 pogrom, and the emergence of modern national politics.</a:t>
            </a:r>
            <a:endParaRPr lang="en-US" sz="13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55E57F-FD7C-9D8C-805C-28251B26E6FE}"/>
              </a:ext>
            </a:extLst>
          </p:cNvPr>
          <p:cNvPicPr>
            <a:picLocks noChangeAspect="1"/>
          </p:cNvPicPr>
          <p:nvPr/>
        </p:nvPicPr>
        <p:blipFill>
          <a:blip r:embed="rId2"/>
          <a:stretch>
            <a:fillRect/>
          </a:stretch>
        </p:blipFill>
        <p:spPr>
          <a:xfrm>
            <a:off x="2681704" y="0"/>
            <a:ext cx="3780591" cy="5143500"/>
          </a:xfrm>
          <a:prstGeom prst="rect">
            <a:avLst/>
          </a:prstGeom>
        </p:spPr>
      </p:pic>
    </p:spTree>
    <p:extLst>
      <p:ext uri="{BB962C8B-B14F-4D97-AF65-F5344CB8AC3E}">
        <p14:creationId xmlns:p14="http://schemas.microsoft.com/office/powerpoint/2010/main" val="1690488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457200" y="51048"/>
            <a:ext cx="8229600" cy="857250"/>
          </a:xfrm>
          <a:prstGeom prst="roundRect">
            <a:avLst>
              <a:gd name="adj" fmla="val 128000"/>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3" name="Text 1"/>
          <p:cNvSpPr/>
          <p:nvPr/>
        </p:nvSpPr>
        <p:spPr>
          <a:xfrm>
            <a:off x="457200" y="1060698"/>
            <a:ext cx="8229599" cy="711696"/>
          </a:xfrm>
          <a:prstGeom prst="roundRect">
            <a:avLst>
              <a:gd name="adj" fmla="val 128000"/>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4" name="Text 2"/>
          <p:cNvSpPr/>
          <p:nvPr/>
        </p:nvSpPr>
        <p:spPr>
          <a:xfrm>
            <a:off x="457200" y="2070348"/>
            <a:ext cx="8229600" cy="603250"/>
          </a:xfrm>
          <a:prstGeom prst="roundRect">
            <a:avLst>
              <a:gd name="adj" fmla="val 128000"/>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5" name="Text 3"/>
          <p:cNvSpPr/>
          <p:nvPr/>
        </p:nvSpPr>
        <p:spPr>
          <a:xfrm>
            <a:off x="457199" y="3079999"/>
            <a:ext cx="8229601" cy="503216"/>
          </a:xfrm>
          <a:prstGeom prst="roundRect">
            <a:avLst>
              <a:gd name="adj" fmla="val 128000"/>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6" name="Text 4"/>
          <p:cNvSpPr/>
          <p:nvPr/>
        </p:nvSpPr>
        <p:spPr>
          <a:xfrm>
            <a:off x="457200" y="3800972"/>
            <a:ext cx="8229600" cy="642009"/>
          </a:xfrm>
          <a:prstGeom prst="roundRect">
            <a:avLst>
              <a:gd name="adj" fmla="val 128000"/>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7" name="Text 5"/>
          <p:cNvSpPr/>
          <p:nvPr/>
        </p:nvSpPr>
        <p:spPr>
          <a:xfrm>
            <a:off x="333828" y="4610099"/>
            <a:ext cx="8352971" cy="533401"/>
          </a:xfrm>
          <a:prstGeom prst="roundRect">
            <a:avLst>
              <a:gd name="adj" fmla="val 128000"/>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8" name="Text 6"/>
          <p:cNvSpPr/>
          <p:nvPr/>
        </p:nvSpPr>
        <p:spPr>
          <a:xfrm>
            <a:off x="457200" y="-813048"/>
            <a:ext cx="8394192" cy="178296"/>
          </a:xfrm>
          <a:prstGeom prst="rect">
            <a:avLst/>
          </a:prstGeom>
          <a:noFill/>
          <a:ln/>
        </p:spPr>
        <p:txBody>
          <a:bodyPr wrap="square" lIns="0" tIns="0" rIns="0" bIns="0" rtlCol="0" anchor="t"/>
          <a:lstStyle/>
          <a:p>
            <a:pPr marL="0" indent="0">
              <a:lnSpc>
                <a:spcPts val="1404"/>
              </a:lnSpc>
              <a:buNone/>
            </a:pPr>
            <a:r>
              <a:rPr lang="en-US" sz="936" b="1" dirty="0">
                <a:solidFill>
                  <a:srgbClr val="0B6A6F"/>
                </a:solidFill>
                <a:latin typeface="ui-sans-serif" pitchFamily="34" charset="0"/>
                <a:ea typeface="ui-sans-serif" pitchFamily="34" charset="-122"/>
                <a:cs typeface="ui-sans-serif" pitchFamily="34" charset="-120"/>
              </a:rPr>
              <a:t>Executive summary</a:t>
            </a:r>
            <a:endParaRPr lang="en-US" sz="936" dirty="0"/>
          </a:p>
        </p:txBody>
      </p:sp>
      <p:sp>
        <p:nvSpPr>
          <p:cNvPr id="9" name="Text 7"/>
          <p:cNvSpPr/>
          <p:nvPr/>
        </p:nvSpPr>
        <p:spPr>
          <a:xfrm>
            <a:off x="457200" y="-634752"/>
            <a:ext cx="8394192" cy="457200"/>
          </a:xfrm>
          <a:prstGeom prst="rect">
            <a:avLst/>
          </a:prstGeom>
          <a:noFill/>
          <a:ln/>
        </p:spPr>
        <p:txBody>
          <a:bodyPr wrap="square" lIns="0" tIns="0" rIns="0" bIns="0" rtlCol="0" anchor="t"/>
          <a:lstStyle/>
          <a:p>
            <a:pPr marL="0" indent="0">
              <a:lnSpc>
                <a:spcPts val="3600"/>
              </a:lnSpc>
              <a:buNone/>
            </a:pPr>
            <a:r>
              <a:rPr lang="en-US" sz="3600" dirty="0">
                <a:solidFill>
                  <a:srgbClr val="1F1A17"/>
                </a:solidFill>
                <a:latin typeface="Playfair Display" pitchFamily="34" charset="0"/>
                <a:ea typeface="Playfair Display" pitchFamily="34" charset="-122"/>
                <a:cs typeface="Playfair Display" pitchFamily="34" charset="-120"/>
              </a:rPr>
              <a:t>Six key points</a:t>
            </a:r>
            <a:endParaRPr lang="en-US" sz="3600" dirty="0"/>
          </a:p>
        </p:txBody>
      </p:sp>
      <p:sp>
        <p:nvSpPr>
          <p:cNvPr id="10" name="Text 8"/>
          <p:cNvSpPr/>
          <p:nvPr/>
        </p:nvSpPr>
        <p:spPr>
          <a:xfrm>
            <a:off x="645886" y="196602"/>
            <a:ext cx="7917543" cy="711696"/>
          </a:xfrm>
          <a:prstGeom prst="rect">
            <a:avLst/>
          </a:prstGeom>
          <a:noFill/>
          <a:ln/>
        </p:spPr>
        <p:txBody>
          <a:bodyPr wrap="square" lIns="0" tIns="0" rIns="0" bIns="0" rtlCol="0" anchor="t"/>
          <a:lstStyle/>
          <a:p>
            <a:pPr marL="0" indent="0">
              <a:lnSpc>
                <a:spcPts val="1800"/>
              </a:lnSpc>
              <a:buNone/>
            </a:pPr>
            <a:r>
              <a:rPr lang="en-US" sz="1200" b="1" dirty="0">
                <a:solidFill>
                  <a:srgbClr val="1F1A17"/>
                </a:solidFill>
                <a:latin typeface="ui-sans-serif" pitchFamily="34" charset="0"/>
                <a:ea typeface="ui-sans-serif" pitchFamily="34" charset="-122"/>
                <a:cs typeface="ui-sans-serif" pitchFamily="34" charset="-120"/>
              </a:rPr>
              <a:t>1812 was a border revolution:</a:t>
            </a:r>
            <a:r>
              <a:rPr lang="en-US" sz="1200" dirty="0">
                <a:solidFill>
                  <a:srgbClr val="1F1A17"/>
                </a:solidFill>
                <a:latin typeface="ui-sans-serif" pitchFamily="34" charset="0"/>
                <a:ea typeface="ui-sans-serif" pitchFamily="34" charset="-122"/>
                <a:cs typeface="ui-sans-serif" pitchFamily="34" charset="-120"/>
              </a:rPr>
              <a:t> the Prut became an imperial frontier and a new province called Bessarabia emerged under Russian rule.</a:t>
            </a:r>
            <a:endParaRPr lang="en-US" sz="1200" dirty="0"/>
          </a:p>
        </p:txBody>
      </p:sp>
      <p:sp>
        <p:nvSpPr>
          <p:cNvPr id="11" name="Text 9"/>
          <p:cNvSpPr/>
          <p:nvPr/>
        </p:nvSpPr>
        <p:spPr>
          <a:xfrm>
            <a:off x="696686" y="1136898"/>
            <a:ext cx="7990114" cy="565809"/>
          </a:xfrm>
          <a:prstGeom prst="rect">
            <a:avLst/>
          </a:prstGeom>
          <a:noFill/>
          <a:ln/>
        </p:spPr>
        <p:txBody>
          <a:bodyPr wrap="square" lIns="0" tIns="0" rIns="0" bIns="0" rtlCol="0" anchor="t"/>
          <a:lstStyle/>
          <a:p>
            <a:pPr marL="0" indent="0">
              <a:lnSpc>
                <a:spcPts val="1800"/>
              </a:lnSpc>
              <a:buNone/>
            </a:pPr>
            <a:r>
              <a:rPr lang="en-US" sz="1200" b="1" dirty="0">
                <a:solidFill>
                  <a:srgbClr val="1F1A17"/>
                </a:solidFill>
                <a:latin typeface="ui-sans-serif" pitchFamily="34" charset="0"/>
                <a:ea typeface="ui-sans-serif" pitchFamily="34" charset="-122"/>
                <a:cs typeface="ui-sans-serif" pitchFamily="34" charset="-120"/>
              </a:rPr>
              <a:t>Autonomy came first:</a:t>
            </a:r>
            <a:r>
              <a:rPr lang="en-US" sz="1200" dirty="0">
                <a:solidFill>
                  <a:srgbClr val="1F1A17"/>
                </a:solidFill>
                <a:latin typeface="ui-sans-serif" pitchFamily="34" charset="0"/>
                <a:ea typeface="ui-sans-serif" pitchFamily="34" charset="-122"/>
                <a:cs typeface="ui-sans-serif" pitchFamily="34" charset="-120"/>
              </a:rPr>
              <a:t> from 1812 to 1828 the province kept Moldovan law, boyar influence, and Romanian in administration and justice.</a:t>
            </a:r>
            <a:endParaRPr lang="en-US" sz="1200" dirty="0"/>
          </a:p>
        </p:txBody>
      </p:sp>
      <p:sp>
        <p:nvSpPr>
          <p:cNvPr id="12" name="Text 10"/>
          <p:cNvSpPr/>
          <p:nvPr/>
        </p:nvSpPr>
        <p:spPr>
          <a:xfrm>
            <a:off x="645886" y="2184400"/>
            <a:ext cx="8040914" cy="743198"/>
          </a:xfrm>
          <a:prstGeom prst="rect">
            <a:avLst/>
          </a:prstGeom>
          <a:noFill/>
          <a:ln/>
        </p:spPr>
        <p:txBody>
          <a:bodyPr wrap="square" lIns="0" tIns="0" rIns="0" bIns="0" rtlCol="0" anchor="t"/>
          <a:lstStyle/>
          <a:p>
            <a:pPr marL="0" indent="0">
              <a:lnSpc>
                <a:spcPts val="1800"/>
              </a:lnSpc>
              <a:buNone/>
            </a:pPr>
            <a:r>
              <a:rPr lang="en-US" sz="1200" b="1" dirty="0">
                <a:solidFill>
                  <a:srgbClr val="1F1A17"/>
                </a:solidFill>
                <a:latin typeface="ui-sans-serif" pitchFamily="34" charset="0"/>
                <a:ea typeface="ui-sans-serif" pitchFamily="34" charset="-122"/>
                <a:cs typeface="ui-sans-serif" pitchFamily="34" charset="-120"/>
              </a:rPr>
              <a:t>Colonization changed the map:</a:t>
            </a:r>
            <a:r>
              <a:rPr lang="en-US" sz="1200" dirty="0">
                <a:solidFill>
                  <a:srgbClr val="1F1A17"/>
                </a:solidFill>
                <a:latin typeface="ui-sans-serif" pitchFamily="34" charset="0"/>
                <a:ea typeface="ui-sans-serif" pitchFamily="34" charset="-122"/>
                <a:cs typeface="ui-sans-serif" pitchFamily="34" charset="-120"/>
              </a:rPr>
              <a:t> Russians, Ukrainians, Bulgarians, Gagauz, Germans, Jews, and others transformed the ethnic balance, especially in the south.</a:t>
            </a:r>
            <a:endParaRPr lang="en-US" sz="1200" dirty="0"/>
          </a:p>
        </p:txBody>
      </p:sp>
      <p:sp>
        <p:nvSpPr>
          <p:cNvPr id="13" name="Text 11"/>
          <p:cNvSpPr/>
          <p:nvPr/>
        </p:nvSpPr>
        <p:spPr>
          <a:xfrm>
            <a:off x="645886" y="3135086"/>
            <a:ext cx="8040914" cy="802162"/>
          </a:xfrm>
          <a:prstGeom prst="rect">
            <a:avLst/>
          </a:prstGeom>
          <a:noFill/>
          <a:ln/>
        </p:spPr>
        <p:txBody>
          <a:bodyPr wrap="square" lIns="0" tIns="0" rIns="0" bIns="0" rtlCol="0" anchor="t"/>
          <a:lstStyle/>
          <a:p>
            <a:pPr marL="0" indent="0">
              <a:lnSpc>
                <a:spcPts val="1800"/>
              </a:lnSpc>
              <a:buNone/>
            </a:pPr>
            <a:r>
              <a:rPr lang="en-US" sz="1200" b="1" dirty="0">
                <a:solidFill>
                  <a:srgbClr val="1F1A17"/>
                </a:solidFill>
                <a:latin typeface="ui-sans-serif" pitchFamily="34" charset="0"/>
                <a:ea typeface="ui-sans-serif" pitchFamily="34" charset="-122"/>
                <a:cs typeface="ui-sans-serif" pitchFamily="34" charset="-120"/>
              </a:rPr>
              <a:t>Russification was uneven:</a:t>
            </a:r>
            <a:r>
              <a:rPr lang="en-US" sz="1200" dirty="0">
                <a:solidFill>
                  <a:srgbClr val="1F1A17"/>
                </a:solidFill>
                <a:latin typeface="ui-sans-serif" pitchFamily="34" charset="0"/>
                <a:ea typeface="ui-sans-serif" pitchFamily="34" charset="-122"/>
                <a:cs typeface="ui-sans-serif" pitchFamily="34" charset="-120"/>
              </a:rPr>
              <a:t> it was strongest among elites and institutions, weaker among the Moldovan peasantry.</a:t>
            </a:r>
            <a:endParaRPr lang="en-US" sz="1200" dirty="0"/>
          </a:p>
        </p:txBody>
      </p:sp>
      <p:sp>
        <p:nvSpPr>
          <p:cNvPr id="14" name="Text 12"/>
          <p:cNvSpPr/>
          <p:nvPr/>
        </p:nvSpPr>
        <p:spPr>
          <a:xfrm>
            <a:off x="696686" y="3937249"/>
            <a:ext cx="8040914" cy="700562"/>
          </a:xfrm>
          <a:prstGeom prst="rect">
            <a:avLst/>
          </a:prstGeom>
          <a:noFill/>
          <a:ln/>
        </p:spPr>
        <p:txBody>
          <a:bodyPr wrap="square" lIns="0" tIns="0" rIns="0" bIns="0" rtlCol="0" anchor="t"/>
          <a:lstStyle/>
          <a:p>
            <a:pPr marL="0" indent="0">
              <a:lnSpc>
                <a:spcPts val="1800"/>
              </a:lnSpc>
              <a:buNone/>
            </a:pPr>
            <a:r>
              <a:rPr lang="en-US" sz="1200" b="1" dirty="0">
                <a:solidFill>
                  <a:srgbClr val="1F1A17"/>
                </a:solidFill>
                <a:latin typeface="ui-sans-serif" pitchFamily="34" charset="0"/>
                <a:ea typeface="ui-sans-serif" pitchFamily="34" charset="-122"/>
                <a:cs typeface="ui-sans-serif" pitchFamily="34" charset="-120"/>
              </a:rPr>
              <a:t>The economy stayed agrarian:</a:t>
            </a:r>
            <a:r>
              <a:rPr lang="en-US" sz="1200" dirty="0">
                <a:solidFill>
                  <a:srgbClr val="1F1A17"/>
                </a:solidFill>
                <a:latin typeface="ui-sans-serif" pitchFamily="34" charset="0"/>
                <a:ea typeface="ui-sans-serif" pitchFamily="34" charset="-122"/>
                <a:cs typeface="ui-sans-serif" pitchFamily="34" charset="-120"/>
              </a:rPr>
              <a:t> wheat, wine, and livestock mattered more than industry, and chronic rural poverty deepened social tensions.</a:t>
            </a:r>
            <a:endParaRPr lang="en-US" sz="1200" dirty="0"/>
          </a:p>
        </p:txBody>
      </p:sp>
      <p:sp>
        <p:nvSpPr>
          <p:cNvPr id="15" name="Text 13"/>
          <p:cNvSpPr/>
          <p:nvPr/>
        </p:nvSpPr>
        <p:spPr>
          <a:xfrm>
            <a:off x="457199" y="4623049"/>
            <a:ext cx="8229601" cy="827065"/>
          </a:xfrm>
          <a:prstGeom prst="rect">
            <a:avLst/>
          </a:prstGeom>
          <a:noFill/>
          <a:ln/>
        </p:spPr>
        <p:txBody>
          <a:bodyPr wrap="square" lIns="0" tIns="0" rIns="0" bIns="0" rtlCol="0" anchor="t"/>
          <a:lstStyle/>
          <a:p>
            <a:pPr marL="0" indent="0">
              <a:lnSpc>
                <a:spcPts val="1800"/>
              </a:lnSpc>
              <a:buNone/>
            </a:pPr>
            <a:r>
              <a:rPr lang="en-US" sz="1200" b="1" dirty="0">
                <a:solidFill>
                  <a:srgbClr val="1F1A17"/>
                </a:solidFill>
                <a:latin typeface="ui-sans-serif" pitchFamily="34" charset="0"/>
                <a:ea typeface="ui-sans-serif" pitchFamily="34" charset="-122"/>
                <a:cs typeface="ui-sans-serif" pitchFamily="34" charset="-120"/>
              </a:rPr>
              <a:t>Identity remained unsettled:</a:t>
            </a:r>
            <a:r>
              <a:rPr lang="en-US" sz="1200" dirty="0">
                <a:solidFill>
                  <a:srgbClr val="1F1A17"/>
                </a:solidFill>
                <a:latin typeface="ui-sans-serif" pitchFamily="34" charset="0"/>
                <a:ea typeface="ui-sans-serif" pitchFamily="34" charset="-122"/>
                <a:cs typeface="ui-sans-serif" pitchFamily="34" charset="-120"/>
              </a:rPr>
              <a:t> by the early 20th century Bessarabia produced Romanophile activists, loyal imperial subjects, and many people who fit neither camp neatly.</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457200" y="1089273"/>
            <a:ext cx="2603450" cy="3067050"/>
          </a:xfrm>
          <a:prstGeom prst="roundRect">
            <a:avLst>
              <a:gd name="adj" fmla="val 56196"/>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3" name="Text 1"/>
          <p:cNvSpPr/>
          <p:nvPr/>
        </p:nvSpPr>
        <p:spPr>
          <a:xfrm>
            <a:off x="3270200" y="1089273"/>
            <a:ext cx="2603450" cy="3067050"/>
          </a:xfrm>
          <a:prstGeom prst="roundRect">
            <a:avLst>
              <a:gd name="adj" fmla="val 56196"/>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4" name="Text 2"/>
          <p:cNvSpPr/>
          <p:nvPr/>
        </p:nvSpPr>
        <p:spPr>
          <a:xfrm>
            <a:off x="6083201" y="1089273"/>
            <a:ext cx="2603599" cy="3067050"/>
          </a:xfrm>
          <a:prstGeom prst="roundRect">
            <a:avLst>
              <a:gd name="adj" fmla="val 56193"/>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5" name="Text 3"/>
          <p:cNvSpPr/>
          <p:nvPr/>
        </p:nvSpPr>
        <p:spPr>
          <a:xfrm>
            <a:off x="457200" y="225177"/>
            <a:ext cx="8394192" cy="178296"/>
          </a:xfrm>
          <a:prstGeom prst="rect">
            <a:avLst/>
          </a:prstGeom>
          <a:noFill/>
          <a:ln/>
        </p:spPr>
        <p:txBody>
          <a:bodyPr wrap="square" lIns="0" tIns="0" rIns="0" bIns="0" rtlCol="0" anchor="t"/>
          <a:lstStyle/>
          <a:p>
            <a:pPr marL="0" indent="0">
              <a:lnSpc>
                <a:spcPts val="1404"/>
              </a:lnSpc>
              <a:buNone/>
            </a:pPr>
            <a:r>
              <a:rPr lang="en-US" sz="936" b="1" dirty="0">
                <a:solidFill>
                  <a:srgbClr val="0B6A6F"/>
                </a:solidFill>
                <a:latin typeface="ui-sans-serif" pitchFamily="34" charset="0"/>
                <a:ea typeface="ui-sans-serif" pitchFamily="34" charset="-122"/>
                <a:cs typeface="ui-sans-serif" pitchFamily="34" charset="-120"/>
              </a:rPr>
              <a:t>Annexation</a:t>
            </a:r>
            <a:endParaRPr lang="en-US" sz="936" dirty="0"/>
          </a:p>
        </p:txBody>
      </p:sp>
      <p:sp>
        <p:nvSpPr>
          <p:cNvPr id="6" name="Text 4"/>
          <p:cNvSpPr/>
          <p:nvPr/>
        </p:nvSpPr>
        <p:spPr>
          <a:xfrm>
            <a:off x="457200" y="403473"/>
            <a:ext cx="8394192" cy="457200"/>
          </a:xfrm>
          <a:prstGeom prst="rect">
            <a:avLst/>
          </a:prstGeom>
          <a:noFill/>
          <a:ln/>
        </p:spPr>
        <p:txBody>
          <a:bodyPr wrap="square" lIns="0" tIns="0" rIns="0" bIns="0" rtlCol="0" anchor="t"/>
          <a:lstStyle/>
          <a:p>
            <a:pPr marL="0" indent="0">
              <a:lnSpc>
                <a:spcPts val="3600"/>
              </a:lnSpc>
              <a:buNone/>
            </a:pPr>
            <a:r>
              <a:rPr lang="en-US" sz="3600" dirty="0">
                <a:solidFill>
                  <a:srgbClr val="1F1A17"/>
                </a:solidFill>
                <a:latin typeface="Playfair Display" pitchFamily="34" charset="0"/>
                <a:ea typeface="Playfair Display" pitchFamily="34" charset="-122"/>
                <a:cs typeface="Playfair Display" pitchFamily="34" charset="-120"/>
              </a:rPr>
              <a:t>1812–1828: autonomy under Russian rule</a:t>
            </a:r>
            <a:endParaRPr lang="en-US" sz="3600" dirty="0"/>
          </a:p>
        </p:txBody>
      </p:sp>
      <p:sp>
        <p:nvSpPr>
          <p:cNvPr id="7" name="Text 5"/>
          <p:cNvSpPr/>
          <p:nvPr/>
        </p:nvSpPr>
        <p:spPr>
          <a:xfrm>
            <a:off x="849085" y="1465942"/>
            <a:ext cx="2015983" cy="166255"/>
          </a:xfrm>
          <a:prstGeom prst="rect">
            <a:avLst/>
          </a:prstGeom>
          <a:noFill/>
          <a:ln/>
        </p:spPr>
        <p:txBody>
          <a:bodyPr wrap="square" lIns="0" tIns="0" rIns="0" bIns="0" rtlCol="0" anchor="t"/>
          <a:lstStyle/>
          <a:p>
            <a:pPr marL="0" indent="0">
              <a:lnSpc>
                <a:spcPts val="2400"/>
              </a:lnSpc>
              <a:buNone/>
            </a:pPr>
            <a:r>
              <a:rPr lang="en-US" sz="1800" b="1" dirty="0">
                <a:solidFill>
                  <a:srgbClr val="0B6A6F"/>
                </a:solidFill>
                <a:latin typeface="ui-sans-serif" pitchFamily="34" charset="0"/>
                <a:ea typeface="ui-sans-serif" pitchFamily="34" charset="-122"/>
                <a:cs typeface="ui-sans-serif" pitchFamily="34" charset="-120"/>
              </a:rPr>
              <a:t>New province</a:t>
            </a:r>
            <a:endParaRPr lang="en-US" sz="1800" dirty="0"/>
          </a:p>
        </p:txBody>
      </p:sp>
      <p:sp>
        <p:nvSpPr>
          <p:cNvPr id="8" name="Text 6"/>
          <p:cNvSpPr/>
          <p:nvPr/>
        </p:nvSpPr>
        <p:spPr>
          <a:xfrm>
            <a:off x="695325" y="1746498"/>
            <a:ext cx="2127200" cy="1600200"/>
          </a:xfrm>
          <a:prstGeom prst="rect">
            <a:avLst/>
          </a:prstGeom>
          <a:noFill/>
          <a:ln/>
        </p:spPr>
        <p:txBody>
          <a:bodyPr wrap="square" lIns="0" tIns="0" rIns="0" bIns="0" rtlCol="0" anchor="t"/>
          <a:lstStyle/>
          <a:p>
            <a:pPr marL="0" indent="0">
              <a:lnSpc>
                <a:spcPts val="2100"/>
              </a:lnSpc>
              <a:buNone/>
            </a:pPr>
            <a:r>
              <a:rPr lang="en-US" sz="1350" dirty="0">
                <a:solidFill>
                  <a:srgbClr val="5D5852"/>
                </a:solidFill>
                <a:latin typeface="ui-sans-serif" pitchFamily="34" charset="0"/>
                <a:ea typeface="ui-sans-serif" pitchFamily="34" charset="-122"/>
                <a:cs typeface="ui-sans-serif" pitchFamily="34" charset="-120"/>
              </a:rPr>
              <a:t>The Treaty of Bucharest transferred the lands between Prut and Dniester to Russia, and the whole area was renamed Bessarabia.</a:t>
            </a:r>
            <a:endParaRPr lang="en-US" sz="1350" dirty="0"/>
          </a:p>
        </p:txBody>
      </p:sp>
      <p:sp>
        <p:nvSpPr>
          <p:cNvPr id="9" name="Text 7"/>
          <p:cNvSpPr/>
          <p:nvPr/>
        </p:nvSpPr>
        <p:spPr>
          <a:xfrm>
            <a:off x="3628571" y="1465942"/>
            <a:ext cx="2006954" cy="471056"/>
          </a:xfrm>
          <a:prstGeom prst="rect">
            <a:avLst/>
          </a:prstGeom>
          <a:noFill/>
          <a:ln/>
        </p:spPr>
        <p:txBody>
          <a:bodyPr wrap="square" lIns="0" tIns="0" rIns="0" bIns="0" rtlCol="0" anchor="t"/>
          <a:lstStyle/>
          <a:p>
            <a:pPr marL="0" indent="0">
              <a:lnSpc>
                <a:spcPts val="2400"/>
              </a:lnSpc>
              <a:buNone/>
            </a:pPr>
            <a:r>
              <a:rPr lang="en-US" sz="1800" b="1" dirty="0">
                <a:solidFill>
                  <a:srgbClr val="0B6A6F"/>
                </a:solidFill>
                <a:latin typeface="ui-sans-serif" pitchFamily="34" charset="0"/>
                <a:ea typeface="ui-sans-serif" pitchFamily="34" charset="-122"/>
                <a:cs typeface="ui-sans-serif" pitchFamily="34" charset="-120"/>
              </a:rPr>
              <a:t>Boyar rule preserved</a:t>
            </a:r>
            <a:endParaRPr lang="en-US" sz="1800" dirty="0"/>
          </a:p>
        </p:txBody>
      </p:sp>
      <p:sp>
        <p:nvSpPr>
          <p:cNvPr id="10" name="Text 8"/>
          <p:cNvSpPr/>
          <p:nvPr/>
        </p:nvSpPr>
        <p:spPr>
          <a:xfrm>
            <a:off x="3508325" y="2051298"/>
            <a:ext cx="2127200" cy="1866900"/>
          </a:xfrm>
          <a:prstGeom prst="rect">
            <a:avLst/>
          </a:prstGeom>
          <a:noFill/>
          <a:ln/>
        </p:spPr>
        <p:txBody>
          <a:bodyPr wrap="square" lIns="0" tIns="0" rIns="0" bIns="0" rtlCol="0" anchor="t"/>
          <a:lstStyle/>
          <a:p>
            <a:pPr marL="0" indent="0">
              <a:lnSpc>
                <a:spcPts val="2100"/>
              </a:lnSpc>
              <a:buNone/>
            </a:pPr>
            <a:r>
              <a:rPr lang="en-US" sz="1350" dirty="0">
                <a:solidFill>
                  <a:srgbClr val="5D5852"/>
                </a:solidFill>
                <a:latin typeface="ui-sans-serif" pitchFamily="34" charset="0"/>
                <a:ea typeface="ui-sans-serif" pitchFamily="34" charset="-122"/>
                <a:cs typeface="ui-sans-serif" pitchFamily="34" charset="-120"/>
              </a:rPr>
              <a:t>Tax exemptions, noble privileges, corporate estates, and local customs survived, letting native elites dominate the early provincial order.</a:t>
            </a:r>
            <a:endParaRPr lang="en-US" sz="1350" dirty="0"/>
          </a:p>
        </p:txBody>
      </p:sp>
      <p:sp>
        <p:nvSpPr>
          <p:cNvPr id="11" name="Text 9"/>
          <p:cNvSpPr/>
          <p:nvPr/>
        </p:nvSpPr>
        <p:spPr>
          <a:xfrm>
            <a:off x="6466114" y="1465942"/>
            <a:ext cx="2025108" cy="166256"/>
          </a:xfrm>
          <a:prstGeom prst="rect">
            <a:avLst/>
          </a:prstGeom>
          <a:noFill/>
          <a:ln/>
        </p:spPr>
        <p:txBody>
          <a:bodyPr wrap="square" lIns="0" tIns="0" rIns="0" bIns="0" rtlCol="0" anchor="t"/>
          <a:lstStyle/>
          <a:p>
            <a:pPr marL="0" indent="0">
              <a:lnSpc>
                <a:spcPts val="2400"/>
              </a:lnSpc>
              <a:buNone/>
            </a:pPr>
            <a:r>
              <a:rPr lang="en-US" sz="1800" b="1" dirty="0">
                <a:solidFill>
                  <a:srgbClr val="0B6A6F"/>
                </a:solidFill>
                <a:latin typeface="ui-sans-serif" pitchFamily="34" charset="0"/>
                <a:ea typeface="ui-sans-serif" pitchFamily="34" charset="-122"/>
                <a:cs typeface="ui-sans-serif" pitchFamily="34" charset="-120"/>
              </a:rPr>
              <a:t>1818 statute</a:t>
            </a:r>
            <a:endParaRPr lang="en-US" sz="1800" dirty="0"/>
          </a:p>
        </p:txBody>
      </p:sp>
      <p:sp>
        <p:nvSpPr>
          <p:cNvPr id="12" name="Text 10"/>
          <p:cNvSpPr/>
          <p:nvPr/>
        </p:nvSpPr>
        <p:spPr>
          <a:xfrm>
            <a:off x="6321326" y="1746498"/>
            <a:ext cx="2127349" cy="2133600"/>
          </a:xfrm>
          <a:prstGeom prst="rect">
            <a:avLst/>
          </a:prstGeom>
          <a:noFill/>
          <a:ln/>
        </p:spPr>
        <p:txBody>
          <a:bodyPr wrap="square" lIns="0" tIns="0" rIns="0" bIns="0" rtlCol="0" anchor="t"/>
          <a:lstStyle/>
          <a:p>
            <a:pPr marL="0" indent="0">
              <a:lnSpc>
                <a:spcPts val="2100"/>
              </a:lnSpc>
              <a:buNone/>
            </a:pPr>
            <a:r>
              <a:rPr lang="en-US" sz="1350" dirty="0">
                <a:solidFill>
                  <a:srgbClr val="5D5852"/>
                </a:solidFill>
                <a:latin typeface="ui-sans-serif" pitchFamily="34" charset="0"/>
                <a:ea typeface="ui-sans-serif" pitchFamily="34" charset="-122"/>
                <a:cs typeface="ui-sans-serif" pitchFamily="34" charset="-120"/>
              </a:rPr>
              <a:t>Alexander I confirmed one of the empire's highest levels of autonomy, with Romanian and Russian both used in administration and justice.</a:t>
            </a:r>
            <a:endParaRPr lang="en-US" sz="1350" dirty="0"/>
          </a:p>
        </p:txBody>
      </p:sp>
      <p:sp>
        <p:nvSpPr>
          <p:cNvPr id="13" name="Text 11"/>
          <p:cNvSpPr/>
          <p:nvPr/>
        </p:nvSpPr>
        <p:spPr>
          <a:xfrm>
            <a:off x="457200" y="4384923"/>
            <a:ext cx="8229600" cy="533400"/>
          </a:xfrm>
          <a:prstGeom prst="rect">
            <a:avLst/>
          </a:prstGeom>
          <a:noFill/>
          <a:ln/>
        </p:spPr>
        <p:txBody>
          <a:bodyPr wrap="square" lIns="0" tIns="0" rIns="0" bIns="0" rtlCol="0" anchor="t"/>
          <a:lstStyle/>
          <a:p>
            <a:pPr marL="0" indent="0">
              <a:lnSpc>
                <a:spcPts val="2100"/>
              </a:lnSpc>
              <a:buNone/>
            </a:pPr>
            <a:r>
              <a:rPr lang="en-US" sz="1500" dirty="0">
                <a:solidFill>
                  <a:srgbClr val="5D5852"/>
                </a:solidFill>
                <a:latin typeface="ui-sans-serif" pitchFamily="34" charset="0"/>
                <a:ea typeface="ui-sans-serif" pitchFamily="34" charset="-122"/>
                <a:cs typeface="ui-sans-serif" pitchFamily="34" charset="-120"/>
              </a:rPr>
              <a:t>This settlement depended heavily on pro-Russian boyars and on Metropolitan Gavril Bănulescu-Bodoni, who acted as a key intermediary with the imperial center.</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457200" y="1136898"/>
            <a:ext cx="1914525" cy="1238250"/>
          </a:xfrm>
          <a:prstGeom prst="roundRect">
            <a:avLst>
              <a:gd name="adj" fmla="val 118154"/>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3" name="Text 1"/>
          <p:cNvSpPr/>
          <p:nvPr/>
        </p:nvSpPr>
        <p:spPr>
          <a:xfrm>
            <a:off x="2562225" y="1136898"/>
            <a:ext cx="1914525" cy="1238250"/>
          </a:xfrm>
          <a:prstGeom prst="roundRect">
            <a:avLst>
              <a:gd name="adj" fmla="val 118154"/>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4" name="Text 2"/>
          <p:cNvSpPr/>
          <p:nvPr/>
        </p:nvSpPr>
        <p:spPr>
          <a:xfrm>
            <a:off x="4667250" y="1136898"/>
            <a:ext cx="1914525" cy="1238250"/>
          </a:xfrm>
          <a:prstGeom prst="roundRect">
            <a:avLst>
              <a:gd name="adj" fmla="val 118154"/>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5" name="Text 3"/>
          <p:cNvSpPr/>
          <p:nvPr/>
        </p:nvSpPr>
        <p:spPr>
          <a:xfrm>
            <a:off x="6772275" y="1136898"/>
            <a:ext cx="1914525" cy="1238250"/>
          </a:xfrm>
          <a:prstGeom prst="roundRect">
            <a:avLst>
              <a:gd name="adj" fmla="val 118154"/>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6" name="Text 4"/>
          <p:cNvSpPr/>
          <p:nvPr/>
        </p:nvSpPr>
        <p:spPr>
          <a:xfrm>
            <a:off x="457200" y="2908548"/>
            <a:ext cx="8229600" cy="209550"/>
          </a:xfrm>
          <a:prstGeom prst="roundRect">
            <a:avLst>
              <a:gd name="adj" fmla="val 43592727"/>
            </a:avLst>
          </a:prstGeom>
          <a:solidFill>
            <a:srgbClr val="E8E1D8"/>
          </a:solidFill>
          <a:ln/>
        </p:spPr>
        <p:txBody>
          <a:bodyPr wrap="none" lIns="0" tIns="0" rIns="0" bIns="0" rtlCol="0" anchor="ctr">
            <a:normAutofit fontScale="62500" lnSpcReduction="20000"/>
          </a:bodyPr>
          <a:lstStyle/>
          <a:p>
            <a:pPr marL="0" indent="0">
              <a:buNone/>
            </a:pPr>
            <a:endParaRPr lang="en-US" dirty="0"/>
          </a:p>
        </p:txBody>
      </p:sp>
      <p:sp>
        <p:nvSpPr>
          <p:cNvPr id="7" name="Text 5"/>
          <p:cNvSpPr/>
          <p:nvPr/>
        </p:nvSpPr>
        <p:spPr>
          <a:xfrm>
            <a:off x="457200" y="3499098"/>
            <a:ext cx="8229600" cy="209550"/>
          </a:xfrm>
          <a:prstGeom prst="roundRect">
            <a:avLst>
              <a:gd name="adj" fmla="val 43592727"/>
            </a:avLst>
          </a:prstGeom>
          <a:solidFill>
            <a:srgbClr val="E8E1D8"/>
          </a:solidFill>
          <a:ln/>
        </p:spPr>
        <p:txBody>
          <a:bodyPr wrap="none" lIns="0" tIns="0" rIns="0" bIns="0" rtlCol="0" anchor="ctr">
            <a:normAutofit fontScale="62500" lnSpcReduction="20000"/>
          </a:bodyPr>
          <a:lstStyle/>
          <a:p>
            <a:pPr marL="0" indent="0">
              <a:buNone/>
            </a:pPr>
            <a:endParaRPr lang="en-US" dirty="0"/>
          </a:p>
        </p:txBody>
      </p:sp>
      <p:sp>
        <p:nvSpPr>
          <p:cNvPr id="8" name="Text 6"/>
          <p:cNvSpPr/>
          <p:nvPr/>
        </p:nvSpPr>
        <p:spPr>
          <a:xfrm>
            <a:off x="457200" y="4089648"/>
            <a:ext cx="8229600" cy="209550"/>
          </a:xfrm>
          <a:prstGeom prst="roundRect">
            <a:avLst>
              <a:gd name="adj" fmla="val 43592727"/>
            </a:avLst>
          </a:prstGeom>
          <a:solidFill>
            <a:srgbClr val="E8E1D8"/>
          </a:solidFill>
          <a:ln/>
        </p:spPr>
        <p:txBody>
          <a:bodyPr wrap="none" lIns="0" tIns="0" rIns="0" bIns="0" rtlCol="0" anchor="ctr">
            <a:normAutofit fontScale="62500" lnSpcReduction="20000"/>
          </a:bodyPr>
          <a:lstStyle/>
          <a:p>
            <a:pPr marL="0" indent="0">
              <a:buNone/>
            </a:pPr>
            <a:endParaRPr lang="en-US" dirty="0"/>
          </a:p>
        </p:txBody>
      </p:sp>
      <p:sp>
        <p:nvSpPr>
          <p:cNvPr id="9" name="Text 7"/>
          <p:cNvSpPr/>
          <p:nvPr/>
        </p:nvSpPr>
        <p:spPr>
          <a:xfrm>
            <a:off x="457200" y="-184398"/>
            <a:ext cx="8394192" cy="178296"/>
          </a:xfrm>
          <a:prstGeom prst="rect">
            <a:avLst/>
          </a:prstGeom>
          <a:noFill/>
          <a:ln/>
        </p:spPr>
        <p:txBody>
          <a:bodyPr wrap="square" lIns="0" tIns="0" rIns="0" bIns="0" rtlCol="0" anchor="t"/>
          <a:lstStyle/>
          <a:p>
            <a:pPr marL="0" indent="0">
              <a:lnSpc>
                <a:spcPts val="1404"/>
              </a:lnSpc>
              <a:buNone/>
            </a:pPr>
            <a:r>
              <a:rPr lang="en-US" sz="936" b="1" dirty="0">
                <a:solidFill>
                  <a:srgbClr val="0B6A6F"/>
                </a:solidFill>
                <a:latin typeface="ui-sans-serif" pitchFamily="34" charset="0"/>
                <a:ea typeface="ui-sans-serif" pitchFamily="34" charset="-122"/>
                <a:cs typeface="ui-sans-serif" pitchFamily="34" charset="-120"/>
              </a:rPr>
              <a:t>Population</a:t>
            </a:r>
            <a:endParaRPr lang="en-US" sz="936" dirty="0"/>
          </a:p>
        </p:txBody>
      </p:sp>
      <p:sp>
        <p:nvSpPr>
          <p:cNvPr id="10" name="Text 8"/>
          <p:cNvSpPr/>
          <p:nvPr/>
        </p:nvSpPr>
        <p:spPr>
          <a:xfrm>
            <a:off x="457200" y="-6102"/>
            <a:ext cx="8229600" cy="914400"/>
          </a:xfrm>
          <a:prstGeom prst="rect">
            <a:avLst/>
          </a:prstGeom>
          <a:noFill/>
          <a:ln/>
        </p:spPr>
        <p:txBody>
          <a:bodyPr wrap="square" lIns="0" tIns="0" rIns="0" bIns="0" rtlCol="0" anchor="t"/>
          <a:lstStyle/>
          <a:p>
            <a:pPr marL="0" indent="0">
              <a:lnSpc>
                <a:spcPts val="3600"/>
              </a:lnSpc>
              <a:buNone/>
            </a:pPr>
            <a:r>
              <a:rPr lang="en-US" sz="3600" dirty="0">
                <a:solidFill>
                  <a:srgbClr val="1F1A17"/>
                </a:solidFill>
                <a:latin typeface="Playfair Display" pitchFamily="34" charset="0"/>
                <a:ea typeface="Playfair Display" pitchFamily="34" charset="-122"/>
                <a:cs typeface="Playfair Display" pitchFamily="34" charset="-120"/>
              </a:rPr>
              <a:t>From Romanian majority to mixed frontier</a:t>
            </a:r>
            <a:endParaRPr lang="en-US" sz="3600" dirty="0"/>
          </a:p>
        </p:txBody>
      </p:sp>
      <p:sp>
        <p:nvSpPr>
          <p:cNvPr id="11" name="Text 9"/>
          <p:cNvSpPr/>
          <p:nvPr/>
        </p:nvSpPr>
        <p:spPr>
          <a:xfrm>
            <a:off x="642080" y="1336923"/>
            <a:ext cx="1544765" cy="381000"/>
          </a:xfrm>
          <a:prstGeom prst="rect">
            <a:avLst/>
          </a:prstGeom>
          <a:noFill/>
          <a:ln/>
        </p:spPr>
        <p:txBody>
          <a:bodyPr wrap="square" lIns="0" tIns="0" rIns="0" bIns="0" rtlCol="0" anchor="t"/>
          <a:lstStyle/>
          <a:p>
            <a:pPr marL="0" indent="0" algn="ctr">
              <a:lnSpc>
                <a:spcPts val="3000"/>
              </a:lnSpc>
              <a:buNone/>
            </a:pPr>
            <a:r>
              <a:rPr lang="en-US" sz="2700" b="1" dirty="0">
                <a:solidFill>
                  <a:srgbClr val="0B6A6F"/>
                </a:solidFill>
                <a:latin typeface="ui-sans-serif" pitchFamily="34" charset="0"/>
                <a:ea typeface="ui-sans-serif" pitchFamily="34" charset="-122"/>
                <a:cs typeface="ui-sans-serif" pitchFamily="34" charset="-120"/>
              </a:rPr>
              <a:t>0</a:t>
            </a:r>
            <a:endParaRPr lang="en-US" sz="2700" dirty="0"/>
          </a:p>
        </p:txBody>
      </p:sp>
      <p:sp>
        <p:nvSpPr>
          <p:cNvPr id="12" name="Text 10"/>
          <p:cNvSpPr/>
          <p:nvPr/>
        </p:nvSpPr>
        <p:spPr>
          <a:xfrm>
            <a:off x="657225" y="1794123"/>
            <a:ext cx="1514475" cy="381000"/>
          </a:xfrm>
          <a:prstGeom prst="rect">
            <a:avLst/>
          </a:prstGeom>
          <a:noFill/>
          <a:ln/>
        </p:spPr>
        <p:txBody>
          <a:bodyPr wrap="square" lIns="0" tIns="0" rIns="0" bIns="0" rtlCol="0" anchor="t"/>
          <a:lstStyle/>
          <a:p>
            <a:pPr marL="0" indent="0" algn="ctr">
              <a:lnSpc>
                <a:spcPts val="1500"/>
              </a:lnSpc>
              <a:buNone/>
            </a:pPr>
            <a:r>
              <a:rPr lang="en-US" sz="1050" dirty="0">
                <a:solidFill>
                  <a:srgbClr val="7D756D"/>
                </a:solidFill>
                <a:latin typeface="ui-sans-serif" pitchFamily="34" charset="0"/>
                <a:ea typeface="ui-sans-serif" pitchFamily="34" charset="-122"/>
                <a:cs typeface="ui-sans-serif" pitchFamily="34" charset="-120"/>
              </a:rPr>
              <a:t>Population in 1817</a:t>
            </a:r>
            <a:endParaRPr lang="en-US" sz="1050" dirty="0"/>
          </a:p>
        </p:txBody>
      </p:sp>
      <p:sp>
        <p:nvSpPr>
          <p:cNvPr id="13" name="Text 11"/>
          <p:cNvSpPr/>
          <p:nvPr/>
        </p:nvSpPr>
        <p:spPr>
          <a:xfrm>
            <a:off x="2747105" y="1336923"/>
            <a:ext cx="1544765" cy="381000"/>
          </a:xfrm>
          <a:prstGeom prst="rect">
            <a:avLst/>
          </a:prstGeom>
          <a:noFill/>
          <a:ln/>
        </p:spPr>
        <p:txBody>
          <a:bodyPr wrap="square" lIns="0" tIns="0" rIns="0" bIns="0" rtlCol="0" anchor="t"/>
          <a:lstStyle/>
          <a:p>
            <a:pPr marL="0" indent="0" algn="ctr">
              <a:lnSpc>
                <a:spcPts val="3000"/>
              </a:lnSpc>
              <a:buNone/>
            </a:pPr>
            <a:r>
              <a:rPr lang="en-US" sz="2700" b="1" dirty="0">
                <a:solidFill>
                  <a:srgbClr val="0B6A6F"/>
                </a:solidFill>
                <a:latin typeface="ui-sans-serif" pitchFamily="34" charset="0"/>
                <a:ea typeface="ui-sans-serif" pitchFamily="34" charset="-122"/>
                <a:cs typeface="ui-sans-serif" pitchFamily="34" charset="-120"/>
              </a:rPr>
              <a:t>86%</a:t>
            </a:r>
            <a:endParaRPr lang="en-US" sz="2700" dirty="0"/>
          </a:p>
        </p:txBody>
      </p:sp>
      <p:sp>
        <p:nvSpPr>
          <p:cNvPr id="14" name="Text 12"/>
          <p:cNvSpPr/>
          <p:nvPr/>
        </p:nvSpPr>
        <p:spPr>
          <a:xfrm>
            <a:off x="2747105" y="1794123"/>
            <a:ext cx="1544765" cy="190500"/>
          </a:xfrm>
          <a:prstGeom prst="rect">
            <a:avLst/>
          </a:prstGeom>
          <a:noFill/>
          <a:ln/>
        </p:spPr>
        <p:txBody>
          <a:bodyPr wrap="square" lIns="0" tIns="0" rIns="0" bIns="0" rtlCol="0" anchor="t"/>
          <a:lstStyle/>
          <a:p>
            <a:pPr marL="0" indent="0" algn="ctr">
              <a:lnSpc>
                <a:spcPts val="1500"/>
              </a:lnSpc>
              <a:buNone/>
            </a:pPr>
            <a:r>
              <a:rPr lang="en-US" sz="1050" dirty="0">
                <a:solidFill>
                  <a:srgbClr val="7D756D"/>
                </a:solidFill>
                <a:latin typeface="ui-sans-serif" pitchFamily="34" charset="0"/>
                <a:ea typeface="ui-sans-serif" pitchFamily="34" charset="-122"/>
                <a:cs typeface="ui-sans-serif" pitchFamily="34" charset="-120"/>
              </a:rPr>
              <a:t>Romanian in 1817</a:t>
            </a:r>
            <a:endParaRPr lang="en-US" sz="1050" dirty="0"/>
          </a:p>
        </p:txBody>
      </p:sp>
      <p:sp>
        <p:nvSpPr>
          <p:cNvPr id="15" name="Text 13"/>
          <p:cNvSpPr/>
          <p:nvPr/>
        </p:nvSpPr>
        <p:spPr>
          <a:xfrm>
            <a:off x="4852130" y="1336923"/>
            <a:ext cx="1544765" cy="381000"/>
          </a:xfrm>
          <a:prstGeom prst="rect">
            <a:avLst/>
          </a:prstGeom>
          <a:noFill/>
          <a:ln/>
        </p:spPr>
        <p:txBody>
          <a:bodyPr wrap="square" lIns="0" tIns="0" rIns="0" bIns="0" rtlCol="0" anchor="t"/>
          <a:lstStyle/>
          <a:p>
            <a:pPr marL="0" indent="0" algn="ctr">
              <a:lnSpc>
                <a:spcPts val="3000"/>
              </a:lnSpc>
              <a:buNone/>
            </a:pPr>
            <a:r>
              <a:rPr lang="en-US" sz="2700" b="1" dirty="0">
                <a:solidFill>
                  <a:srgbClr val="0B6A6F"/>
                </a:solidFill>
                <a:latin typeface="ui-sans-serif" pitchFamily="34" charset="0"/>
                <a:ea typeface="ui-sans-serif" pitchFamily="34" charset="-122"/>
                <a:cs typeface="ui-sans-serif" pitchFamily="34" charset="-120"/>
              </a:rPr>
              <a:t>66.4%</a:t>
            </a:r>
            <a:endParaRPr lang="en-US" sz="2700" dirty="0"/>
          </a:p>
        </p:txBody>
      </p:sp>
      <p:sp>
        <p:nvSpPr>
          <p:cNvPr id="16" name="Text 14"/>
          <p:cNvSpPr/>
          <p:nvPr/>
        </p:nvSpPr>
        <p:spPr>
          <a:xfrm>
            <a:off x="4852130" y="1794123"/>
            <a:ext cx="1544765" cy="190500"/>
          </a:xfrm>
          <a:prstGeom prst="rect">
            <a:avLst/>
          </a:prstGeom>
          <a:noFill/>
          <a:ln/>
        </p:spPr>
        <p:txBody>
          <a:bodyPr wrap="square" lIns="0" tIns="0" rIns="0" bIns="0" rtlCol="0" anchor="t"/>
          <a:lstStyle/>
          <a:p>
            <a:pPr marL="0" indent="0" algn="ctr">
              <a:lnSpc>
                <a:spcPts val="1500"/>
              </a:lnSpc>
              <a:buNone/>
            </a:pPr>
            <a:r>
              <a:rPr lang="en-US" sz="1050" dirty="0">
                <a:solidFill>
                  <a:srgbClr val="7D756D"/>
                </a:solidFill>
                <a:latin typeface="ui-sans-serif" pitchFamily="34" charset="0"/>
                <a:ea typeface="ui-sans-serif" pitchFamily="34" charset="-122"/>
                <a:cs typeface="ui-sans-serif" pitchFamily="34" charset="-120"/>
              </a:rPr>
              <a:t>Romanian in 1858</a:t>
            </a:r>
            <a:endParaRPr lang="en-US" sz="1050" dirty="0"/>
          </a:p>
        </p:txBody>
      </p:sp>
      <p:sp>
        <p:nvSpPr>
          <p:cNvPr id="17" name="Text 15"/>
          <p:cNvSpPr/>
          <p:nvPr/>
        </p:nvSpPr>
        <p:spPr>
          <a:xfrm>
            <a:off x="6957155" y="1336923"/>
            <a:ext cx="1544765" cy="381000"/>
          </a:xfrm>
          <a:prstGeom prst="rect">
            <a:avLst/>
          </a:prstGeom>
          <a:noFill/>
          <a:ln/>
        </p:spPr>
        <p:txBody>
          <a:bodyPr wrap="square" lIns="0" tIns="0" rIns="0" bIns="0" rtlCol="0" anchor="t"/>
          <a:lstStyle/>
          <a:p>
            <a:pPr marL="0" indent="0" algn="ctr">
              <a:lnSpc>
                <a:spcPts val="3000"/>
              </a:lnSpc>
              <a:buNone/>
            </a:pPr>
            <a:r>
              <a:rPr lang="en-US" sz="2700" b="1" dirty="0">
                <a:solidFill>
                  <a:srgbClr val="0B6A6F"/>
                </a:solidFill>
                <a:latin typeface="ui-sans-serif" pitchFamily="34" charset="0"/>
                <a:ea typeface="ui-sans-serif" pitchFamily="34" charset="-122"/>
                <a:cs typeface="ui-sans-serif" pitchFamily="34" charset="-120"/>
              </a:rPr>
              <a:t>47.6%</a:t>
            </a:r>
            <a:endParaRPr lang="en-US" sz="2700" dirty="0"/>
          </a:p>
        </p:txBody>
      </p:sp>
      <p:sp>
        <p:nvSpPr>
          <p:cNvPr id="18" name="Text 16"/>
          <p:cNvSpPr/>
          <p:nvPr/>
        </p:nvSpPr>
        <p:spPr>
          <a:xfrm>
            <a:off x="6957155" y="1794123"/>
            <a:ext cx="1544765" cy="190500"/>
          </a:xfrm>
          <a:prstGeom prst="rect">
            <a:avLst/>
          </a:prstGeom>
          <a:noFill/>
          <a:ln/>
        </p:spPr>
        <p:txBody>
          <a:bodyPr wrap="square" lIns="0" tIns="0" rIns="0" bIns="0" rtlCol="0" anchor="t"/>
          <a:lstStyle/>
          <a:p>
            <a:pPr marL="0" indent="0" algn="ctr">
              <a:lnSpc>
                <a:spcPts val="1500"/>
              </a:lnSpc>
              <a:buNone/>
            </a:pPr>
            <a:r>
              <a:rPr lang="en-US" sz="1050" dirty="0">
                <a:solidFill>
                  <a:srgbClr val="7D756D"/>
                </a:solidFill>
                <a:latin typeface="ui-sans-serif" pitchFamily="34" charset="0"/>
                <a:ea typeface="ui-sans-serif" pitchFamily="34" charset="-122"/>
                <a:cs typeface="ui-sans-serif" pitchFamily="34" charset="-120"/>
              </a:rPr>
              <a:t>Romanian in 1897</a:t>
            </a:r>
            <a:endParaRPr lang="en-US" sz="1050" dirty="0"/>
          </a:p>
        </p:txBody>
      </p:sp>
      <p:sp>
        <p:nvSpPr>
          <p:cNvPr id="19" name="Text 17"/>
          <p:cNvSpPr/>
          <p:nvPr/>
        </p:nvSpPr>
        <p:spPr>
          <a:xfrm>
            <a:off x="457200" y="2679948"/>
            <a:ext cx="1306286" cy="190500"/>
          </a:xfrm>
          <a:prstGeom prst="rect">
            <a:avLst/>
          </a:prstGeom>
          <a:noFill/>
          <a:ln/>
        </p:spPr>
        <p:txBody>
          <a:bodyPr wrap="square" lIns="0" tIns="0" rIns="0" bIns="0" rtlCol="0" anchor="t"/>
          <a:lstStyle/>
          <a:p>
            <a:pPr marL="0" indent="0">
              <a:lnSpc>
                <a:spcPts val="1500"/>
              </a:lnSpc>
              <a:buNone/>
            </a:pPr>
            <a:r>
              <a:rPr lang="en-US" sz="1050" dirty="0">
                <a:solidFill>
                  <a:srgbClr val="1F1A17"/>
                </a:solidFill>
                <a:latin typeface="ui-sans-serif" pitchFamily="34" charset="0"/>
                <a:ea typeface="ui-sans-serif" pitchFamily="34" charset="-122"/>
                <a:cs typeface="ui-sans-serif" pitchFamily="34" charset="-120"/>
              </a:rPr>
              <a:t>Moldovans/Romanians, 1817</a:t>
            </a:r>
            <a:endParaRPr lang="en-US" sz="1050" dirty="0"/>
          </a:p>
        </p:txBody>
      </p:sp>
      <p:sp>
        <p:nvSpPr>
          <p:cNvPr id="20" name="Text 18"/>
          <p:cNvSpPr/>
          <p:nvPr/>
        </p:nvSpPr>
        <p:spPr>
          <a:xfrm>
            <a:off x="8390334" y="2679948"/>
            <a:ext cx="302395" cy="190500"/>
          </a:xfrm>
          <a:prstGeom prst="rect">
            <a:avLst/>
          </a:prstGeom>
          <a:noFill/>
          <a:ln/>
        </p:spPr>
        <p:txBody>
          <a:bodyPr wrap="square" lIns="0" tIns="0" rIns="0" bIns="0" rtlCol="0" anchor="t"/>
          <a:lstStyle/>
          <a:p>
            <a:pPr marL="0" indent="0">
              <a:lnSpc>
                <a:spcPts val="1500"/>
              </a:lnSpc>
              <a:buNone/>
            </a:pPr>
            <a:r>
              <a:rPr lang="en-US" sz="1050" dirty="0">
                <a:solidFill>
                  <a:srgbClr val="1F1A17"/>
                </a:solidFill>
                <a:latin typeface="ui-sans-serif" pitchFamily="34" charset="0"/>
                <a:ea typeface="ui-sans-serif" pitchFamily="34" charset="-122"/>
                <a:cs typeface="ui-sans-serif" pitchFamily="34" charset="-120"/>
              </a:rPr>
              <a:t>86%</a:t>
            </a:r>
            <a:endParaRPr lang="en-US" sz="1050" dirty="0"/>
          </a:p>
        </p:txBody>
      </p:sp>
      <p:sp>
        <p:nvSpPr>
          <p:cNvPr id="21" name="Text 19"/>
          <p:cNvSpPr/>
          <p:nvPr/>
        </p:nvSpPr>
        <p:spPr>
          <a:xfrm>
            <a:off x="457199" y="3270498"/>
            <a:ext cx="1306285" cy="190500"/>
          </a:xfrm>
          <a:prstGeom prst="rect">
            <a:avLst/>
          </a:prstGeom>
          <a:noFill/>
          <a:ln/>
        </p:spPr>
        <p:txBody>
          <a:bodyPr wrap="square" lIns="0" tIns="0" rIns="0" bIns="0" rtlCol="0" anchor="t"/>
          <a:lstStyle/>
          <a:p>
            <a:pPr marL="0" indent="0">
              <a:lnSpc>
                <a:spcPts val="1500"/>
              </a:lnSpc>
              <a:buNone/>
            </a:pPr>
            <a:r>
              <a:rPr lang="en-US" sz="1050" dirty="0">
                <a:solidFill>
                  <a:srgbClr val="1F1A17"/>
                </a:solidFill>
                <a:latin typeface="ui-sans-serif" pitchFamily="34" charset="0"/>
                <a:ea typeface="ui-sans-serif" pitchFamily="34" charset="-122"/>
                <a:cs typeface="ui-sans-serif" pitchFamily="34" charset="-120"/>
              </a:rPr>
              <a:t>Moldovans/Romanians, 1858</a:t>
            </a:r>
            <a:endParaRPr lang="en-US" sz="1050" dirty="0"/>
          </a:p>
        </p:txBody>
      </p:sp>
      <p:sp>
        <p:nvSpPr>
          <p:cNvPr id="22" name="Text 20"/>
          <p:cNvSpPr/>
          <p:nvPr/>
        </p:nvSpPr>
        <p:spPr>
          <a:xfrm>
            <a:off x="8263086" y="3270498"/>
            <a:ext cx="432188" cy="190500"/>
          </a:xfrm>
          <a:prstGeom prst="rect">
            <a:avLst/>
          </a:prstGeom>
          <a:noFill/>
          <a:ln/>
        </p:spPr>
        <p:txBody>
          <a:bodyPr wrap="square" lIns="0" tIns="0" rIns="0" bIns="0" rtlCol="0" anchor="t"/>
          <a:lstStyle/>
          <a:p>
            <a:pPr marL="0" indent="0">
              <a:lnSpc>
                <a:spcPts val="1500"/>
              </a:lnSpc>
              <a:buNone/>
            </a:pPr>
            <a:r>
              <a:rPr lang="en-US" sz="1050" dirty="0">
                <a:solidFill>
                  <a:srgbClr val="1F1A17"/>
                </a:solidFill>
                <a:latin typeface="ui-sans-serif" pitchFamily="34" charset="0"/>
                <a:ea typeface="ui-sans-serif" pitchFamily="34" charset="-122"/>
                <a:cs typeface="ui-sans-serif" pitchFamily="34" charset="-120"/>
              </a:rPr>
              <a:t>66.4%</a:t>
            </a:r>
            <a:endParaRPr lang="en-US" sz="1050" dirty="0"/>
          </a:p>
        </p:txBody>
      </p:sp>
      <p:sp>
        <p:nvSpPr>
          <p:cNvPr id="23" name="Text 21"/>
          <p:cNvSpPr/>
          <p:nvPr/>
        </p:nvSpPr>
        <p:spPr>
          <a:xfrm>
            <a:off x="457200" y="3861048"/>
            <a:ext cx="1306284" cy="190500"/>
          </a:xfrm>
          <a:prstGeom prst="rect">
            <a:avLst/>
          </a:prstGeom>
          <a:noFill/>
          <a:ln/>
        </p:spPr>
        <p:txBody>
          <a:bodyPr wrap="square" lIns="0" tIns="0" rIns="0" bIns="0" rtlCol="0" anchor="t"/>
          <a:lstStyle/>
          <a:p>
            <a:pPr marL="0" indent="0">
              <a:lnSpc>
                <a:spcPts val="1500"/>
              </a:lnSpc>
              <a:buNone/>
            </a:pPr>
            <a:r>
              <a:rPr lang="en-US" sz="1050" dirty="0">
                <a:solidFill>
                  <a:srgbClr val="1F1A17"/>
                </a:solidFill>
                <a:latin typeface="ui-sans-serif" pitchFamily="34" charset="0"/>
                <a:ea typeface="ui-sans-serif" pitchFamily="34" charset="-122"/>
                <a:cs typeface="ui-sans-serif" pitchFamily="34" charset="-120"/>
              </a:rPr>
              <a:t>Moldovans/Romanians, 1897</a:t>
            </a:r>
            <a:endParaRPr lang="en-US" sz="1050" dirty="0"/>
          </a:p>
        </p:txBody>
      </p:sp>
      <p:sp>
        <p:nvSpPr>
          <p:cNvPr id="24" name="Text 22"/>
          <p:cNvSpPr/>
          <p:nvPr/>
        </p:nvSpPr>
        <p:spPr>
          <a:xfrm>
            <a:off x="8263086" y="3861048"/>
            <a:ext cx="432188" cy="190500"/>
          </a:xfrm>
          <a:prstGeom prst="rect">
            <a:avLst/>
          </a:prstGeom>
          <a:noFill/>
          <a:ln/>
        </p:spPr>
        <p:txBody>
          <a:bodyPr wrap="square" lIns="0" tIns="0" rIns="0" bIns="0" rtlCol="0" anchor="t"/>
          <a:lstStyle/>
          <a:p>
            <a:pPr marL="0" indent="0">
              <a:lnSpc>
                <a:spcPts val="1500"/>
              </a:lnSpc>
              <a:buNone/>
            </a:pPr>
            <a:r>
              <a:rPr lang="en-US" sz="1050" dirty="0">
                <a:solidFill>
                  <a:srgbClr val="1F1A17"/>
                </a:solidFill>
                <a:latin typeface="ui-sans-serif" pitchFamily="34" charset="0"/>
                <a:ea typeface="ui-sans-serif" pitchFamily="34" charset="-122"/>
                <a:cs typeface="ui-sans-serif" pitchFamily="34" charset="-120"/>
              </a:rPr>
              <a:t>47.6%</a:t>
            </a:r>
            <a:endParaRPr lang="en-US" sz="1050" dirty="0"/>
          </a:p>
        </p:txBody>
      </p:sp>
      <p:sp>
        <p:nvSpPr>
          <p:cNvPr id="25" name="Text 23"/>
          <p:cNvSpPr/>
          <p:nvPr/>
        </p:nvSpPr>
        <p:spPr>
          <a:xfrm>
            <a:off x="457200" y="4527798"/>
            <a:ext cx="8229600" cy="800100"/>
          </a:xfrm>
          <a:prstGeom prst="rect">
            <a:avLst/>
          </a:prstGeom>
          <a:noFill/>
          <a:ln/>
        </p:spPr>
        <p:txBody>
          <a:bodyPr wrap="square" lIns="0" tIns="0" rIns="0" bIns="0" rtlCol="0" anchor="t"/>
          <a:lstStyle/>
          <a:p>
            <a:pPr marL="0" indent="0">
              <a:lnSpc>
                <a:spcPts val="2100"/>
              </a:lnSpc>
              <a:buNone/>
            </a:pPr>
            <a:r>
              <a:rPr lang="en-US" sz="1350" dirty="0">
                <a:solidFill>
                  <a:srgbClr val="5D5852"/>
                </a:solidFill>
                <a:latin typeface="ui-sans-serif" pitchFamily="34" charset="0"/>
                <a:ea typeface="ui-sans-serif" pitchFamily="34" charset="-122"/>
                <a:cs typeface="ui-sans-serif" pitchFamily="34" charset="-120"/>
              </a:rPr>
              <a:t>The decline did not mean Romanian disappeared; it meant colonization and urban concentration of minorities altered the demographic balance, especially in northern and southern districts.</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457200" y="1185714"/>
            <a:ext cx="8229600" cy="3598069"/>
          </a:xfrm>
          <a:prstGeom prst="roundRect">
            <a:avLst>
              <a:gd name="adj" fmla="val 40662"/>
            </a:avLst>
          </a:prstGeom>
          <a:solidFill>
            <a:srgbClr val="DDD5CB"/>
          </a:solidFill>
          <a:ln w="9525">
            <a:solidFill>
              <a:srgbClr val="DDD5CB"/>
            </a:solidFill>
          </a:ln>
        </p:spPr>
        <p:txBody>
          <a:bodyPr wrap="none" lIns="0" tIns="0" rIns="0" bIns="0" rtlCol="0" anchor="ctr">
            <a:normAutofit/>
          </a:bodyPr>
          <a:lstStyle/>
          <a:p>
            <a:pPr marL="0" indent="0">
              <a:buNone/>
            </a:pPr>
            <a:endParaRPr lang="en-US" dirty="0"/>
          </a:p>
        </p:txBody>
      </p:sp>
      <p:sp>
        <p:nvSpPr>
          <p:cNvPr id="3" name="Text 1"/>
          <p:cNvSpPr/>
          <p:nvPr/>
        </p:nvSpPr>
        <p:spPr>
          <a:xfrm>
            <a:off x="466725" y="1195239"/>
            <a:ext cx="2045494" cy="514052"/>
          </a:xfrm>
          <a:prstGeom prst="rect">
            <a:avLst/>
          </a:prstGeom>
          <a:solidFill>
            <a:srgbClr val="0D5E63"/>
          </a:solidFill>
          <a:ln/>
        </p:spPr>
        <p:txBody>
          <a:bodyPr wrap="square" lIns="114300" tIns="114300" rIns="114300" bIns="114300" rtlCol="0" anchor="t">
            <a:normAutofit/>
          </a:bodyPr>
          <a:lstStyle/>
          <a:p>
            <a:pPr marL="0" indent="0" algn="l">
              <a:buNone/>
            </a:pPr>
            <a:r>
              <a:rPr lang="en-US" sz="1080" b="1" dirty="0">
                <a:solidFill>
                  <a:srgbClr val="FFFFFF"/>
                </a:solidFill>
                <a:latin typeface="ui-sans-serif" pitchFamily="34" charset="0"/>
                <a:ea typeface="ui-sans-serif" pitchFamily="34" charset="-122"/>
                <a:cs typeface="ui-sans-serif" pitchFamily="34" charset="-120"/>
              </a:rPr>
              <a:t>Group</a:t>
            </a:r>
            <a:endParaRPr lang="en-US" sz="1080" dirty="0"/>
          </a:p>
        </p:txBody>
      </p:sp>
      <p:sp>
        <p:nvSpPr>
          <p:cNvPr id="4" name="Text 2"/>
          <p:cNvSpPr/>
          <p:nvPr/>
        </p:nvSpPr>
        <p:spPr>
          <a:xfrm>
            <a:off x="2521744" y="1195239"/>
            <a:ext cx="2045494" cy="514052"/>
          </a:xfrm>
          <a:prstGeom prst="rect">
            <a:avLst/>
          </a:prstGeom>
          <a:solidFill>
            <a:srgbClr val="0D5E63"/>
          </a:solidFill>
          <a:ln/>
        </p:spPr>
        <p:txBody>
          <a:bodyPr wrap="square" lIns="114300" tIns="114300" rIns="114300" bIns="114300" rtlCol="0" anchor="t">
            <a:normAutofit/>
          </a:bodyPr>
          <a:lstStyle/>
          <a:p>
            <a:pPr marL="0" indent="0" algn="l">
              <a:buNone/>
            </a:pPr>
            <a:r>
              <a:rPr lang="en-US" sz="1080" b="1" dirty="0">
                <a:solidFill>
                  <a:srgbClr val="FFFFFF"/>
                </a:solidFill>
                <a:latin typeface="ui-sans-serif" pitchFamily="34" charset="0"/>
                <a:ea typeface="ui-sans-serif" pitchFamily="34" charset="-122"/>
                <a:cs typeface="ui-sans-serif" pitchFamily="34" charset="-120"/>
              </a:rPr>
              <a:t>Why they came</a:t>
            </a:r>
            <a:endParaRPr lang="en-US" sz="1080" dirty="0"/>
          </a:p>
        </p:txBody>
      </p:sp>
      <p:sp>
        <p:nvSpPr>
          <p:cNvPr id="5" name="Text 3"/>
          <p:cNvSpPr/>
          <p:nvPr/>
        </p:nvSpPr>
        <p:spPr>
          <a:xfrm>
            <a:off x="4576763" y="1195239"/>
            <a:ext cx="2045494" cy="514052"/>
          </a:xfrm>
          <a:prstGeom prst="rect">
            <a:avLst/>
          </a:prstGeom>
          <a:solidFill>
            <a:srgbClr val="0D5E63"/>
          </a:solidFill>
          <a:ln/>
        </p:spPr>
        <p:txBody>
          <a:bodyPr wrap="square" lIns="114300" tIns="114300" rIns="114300" bIns="114300" rtlCol="0" anchor="t">
            <a:normAutofit/>
          </a:bodyPr>
          <a:lstStyle/>
          <a:p>
            <a:pPr marL="0" indent="0" algn="l">
              <a:buNone/>
            </a:pPr>
            <a:r>
              <a:rPr lang="en-US" sz="1080" b="1" dirty="0">
                <a:solidFill>
                  <a:srgbClr val="FFFFFF"/>
                </a:solidFill>
                <a:latin typeface="ui-sans-serif" pitchFamily="34" charset="0"/>
                <a:ea typeface="ui-sans-serif" pitchFamily="34" charset="-122"/>
                <a:cs typeface="ui-sans-serif" pitchFamily="34" charset="-120"/>
              </a:rPr>
              <a:t>Where they concentrated</a:t>
            </a:r>
            <a:endParaRPr lang="en-US" sz="1080" dirty="0"/>
          </a:p>
        </p:txBody>
      </p:sp>
      <p:sp>
        <p:nvSpPr>
          <p:cNvPr id="6" name="Text 4"/>
          <p:cNvSpPr/>
          <p:nvPr/>
        </p:nvSpPr>
        <p:spPr>
          <a:xfrm>
            <a:off x="6631781" y="1195239"/>
            <a:ext cx="2045494" cy="514052"/>
          </a:xfrm>
          <a:prstGeom prst="rect">
            <a:avLst/>
          </a:prstGeom>
          <a:solidFill>
            <a:srgbClr val="0D5E63"/>
          </a:solidFill>
          <a:ln/>
        </p:spPr>
        <p:txBody>
          <a:bodyPr wrap="square" lIns="114300" tIns="114300" rIns="114300" bIns="114300" rtlCol="0" anchor="t">
            <a:normAutofit/>
          </a:bodyPr>
          <a:lstStyle/>
          <a:p>
            <a:pPr marL="0" indent="0" algn="l">
              <a:buNone/>
            </a:pPr>
            <a:r>
              <a:rPr lang="en-US" sz="1080" b="1" dirty="0">
                <a:solidFill>
                  <a:srgbClr val="FFFFFF"/>
                </a:solidFill>
                <a:latin typeface="ui-sans-serif" pitchFamily="34" charset="0"/>
                <a:ea typeface="ui-sans-serif" pitchFamily="34" charset="-122"/>
                <a:cs typeface="ui-sans-serif" pitchFamily="34" charset="-120"/>
              </a:rPr>
              <a:t>Notable effect</a:t>
            </a:r>
            <a:endParaRPr lang="en-US" sz="1080" dirty="0"/>
          </a:p>
        </p:txBody>
      </p:sp>
      <p:sp>
        <p:nvSpPr>
          <p:cNvPr id="7" name="Text 5"/>
          <p:cNvSpPr/>
          <p:nvPr/>
        </p:nvSpPr>
        <p:spPr>
          <a:xfrm>
            <a:off x="466725" y="1718816"/>
            <a:ext cx="2045494" cy="675829"/>
          </a:xfrm>
          <a:prstGeom prst="rect">
            <a:avLst/>
          </a:prstGeom>
          <a:solidFill>
            <a:srgbClr val="FBF9F5"/>
          </a:solidFill>
          <a:ln/>
        </p:spPr>
        <p:txBody>
          <a:bodyPr wrap="square" lIns="114300" tIns="114300" rIns="114300" bIns="114300" rtlCol="0" anchor="t">
            <a:normAutofit/>
          </a:bodyPr>
          <a:lstStyle/>
          <a:p>
            <a:pPr marL="0" indent="0" algn="l">
              <a:buNone/>
            </a:pPr>
            <a:r>
              <a:rPr lang="en-US" sz="1080" dirty="0">
                <a:solidFill>
                  <a:srgbClr val="1F1A17"/>
                </a:solidFill>
                <a:latin typeface="ui-sans-serif" pitchFamily="34" charset="0"/>
                <a:ea typeface="ui-sans-serif" pitchFamily="34" charset="-122"/>
                <a:cs typeface="ui-sans-serif" pitchFamily="34" charset="-120"/>
              </a:rPr>
              <a:t>Russians &amp; Ukrainians</a:t>
            </a:r>
            <a:endParaRPr lang="en-US" sz="1080" dirty="0"/>
          </a:p>
        </p:txBody>
      </p:sp>
      <p:sp>
        <p:nvSpPr>
          <p:cNvPr id="8" name="Text 6"/>
          <p:cNvSpPr/>
          <p:nvPr/>
        </p:nvSpPr>
        <p:spPr>
          <a:xfrm>
            <a:off x="2521744" y="1718816"/>
            <a:ext cx="2045494" cy="675829"/>
          </a:xfrm>
          <a:prstGeom prst="rect">
            <a:avLst/>
          </a:prstGeom>
          <a:solidFill>
            <a:srgbClr val="FBF9F5"/>
          </a:solidFill>
          <a:ln/>
        </p:spPr>
        <p:txBody>
          <a:bodyPr wrap="square" lIns="114300" tIns="114300" rIns="114300" bIns="114300" rtlCol="0" anchor="t">
            <a:normAutofit lnSpcReduction="10000"/>
          </a:bodyPr>
          <a:lstStyle/>
          <a:p>
            <a:pPr marL="0" indent="0" algn="l">
              <a:buNone/>
            </a:pPr>
            <a:r>
              <a:rPr lang="en-US" sz="1080" dirty="0">
                <a:solidFill>
                  <a:srgbClr val="1F1A17"/>
                </a:solidFill>
                <a:latin typeface="ui-sans-serif" pitchFamily="34" charset="0"/>
                <a:ea typeface="ui-sans-serif" pitchFamily="34" charset="-122"/>
                <a:cs typeface="ui-sans-serif" pitchFamily="34" charset="-120"/>
              </a:rPr>
              <a:t>Land, tax relief, frontier opportunity, military-admin settlement.</a:t>
            </a:r>
            <a:endParaRPr lang="en-US" sz="1080" dirty="0"/>
          </a:p>
        </p:txBody>
      </p:sp>
      <p:sp>
        <p:nvSpPr>
          <p:cNvPr id="9" name="Text 7"/>
          <p:cNvSpPr/>
          <p:nvPr/>
        </p:nvSpPr>
        <p:spPr>
          <a:xfrm>
            <a:off x="4576763" y="1718816"/>
            <a:ext cx="2045494" cy="675829"/>
          </a:xfrm>
          <a:prstGeom prst="rect">
            <a:avLst/>
          </a:prstGeom>
          <a:solidFill>
            <a:srgbClr val="FBF9F5"/>
          </a:solidFill>
          <a:ln/>
        </p:spPr>
        <p:txBody>
          <a:bodyPr wrap="square" lIns="114300" tIns="114300" rIns="114300" bIns="114300" rtlCol="0" anchor="t">
            <a:normAutofit/>
          </a:bodyPr>
          <a:lstStyle/>
          <a:p>
            <a:pPr marL="0" indent="0" algn="l">
              <a:buNone/>
            </a:pPr>
            <a:r>
              <a:rPr lang="en-US" sz="1080" dirty="0">
                <a:solidFill>
                  <a:srgbClr val="1F1A17"/>
                </a:solidFill>
                <a:latin typeface="ui-sans-serif" pitchFamily="34" charset="0"/>
                <a:ea typeface="ui-sans-serif" pitchFamily="34" charset="-122"/>
                <a:cs typeface="ui-sans-serif" pitchFamily="34" charset="-120"/>
              </a:rPr>
              <a:t>Especially south and in towns; Ukrainians strong in Hotin area.</a:t>
            </a:r>
            <a:endParaRPr lang="en-US" sz="1080" dirty="0"/>
          </a:p>
        </p:txBody>
      </p:sp>
      <p:sp>
        <p:nvSpPr>
          <p:cNvPr id="10" name="Text 8"/>
          <p:cNvSpPr/>
          <p:nvPr/>
        </p:nvSpPr>
        <p:spPr>
          <a:xfrm>
            <a:off x="6631781" y="1718816"/>
            <a:ext cx="2045494" cy="675829"/>
          </a:xfrm>
          <a:prstGeom prst="rect">
            <a:avLst/>
          </a:prstGeom>
          <a:solidFill>
            <a:srgbClr val="FBF9F5"/>
          </a:solidFill>
          <a:ln/>
        </p:spPr>
        <p:txBody>
          <a:bodyPr wrap="square" lIns="114300" tIns="114300" rIns="114300" bIns="114300" rtlCol="0" anchor="t">
            <a:normAutofit lnSpcReduction="10000"/>
          </a:bodyPr>
          <a:lstStyle/>
          <a:p>
            <a:pPr marL="0" indent="0" algn="l">
              <a:buNone/>
            </a:pPr>
            <a:r>
              <a:rPr lang="en-US" sz="1080" dirty="0">
                <a:solidFill>
                  <a:srgbClr val="1F1A17"/>
                </a:solidFill>
                <a:latin typeface="ui-sans-serif" pitchFamily="34" charset="0"/>
                <a:ea typeface="ui-sans-serif" pitchFamily="34" charset="-122"/>
                <a:cs typeface="ui-sans-serif" pitchFamily="34" charset="-120"/>
              </a:rPr>
              <a:t>Strengthened imperial control and changed the rural-urban balance.</a:t>
            </a:r>
            <a:endParaRPr lang="en-US" sz="1080" dirty="0"/>
          </a:p>
        </p:txBody>
      </p:sp>
      <p:sp>
        <p:nvSpPr>
          <p:cNvPr id="11" name="Text 9"/>
          <p:cNvSpPr/>
          <p:nvPr/>
        </p:nvSpPr>
        <p:spPr>
          <a:xfrm>
            <a:off x="466725" y="2404170"/>
            <a:ext cx="2045494" cy="675829"/>
          </a:xfrm>
          <a:prstGeom prst="rect">
            <a:avLst/>
          </a:prstGeom>
          <a:solidFill>
            <a:srgbClr val="FBF9F5"/>
          </a:solidFill>
          <a:ln/>
        </p:spPr>
        <p:txBody>
          <a:bodyPr wrap="square" lIns="114300" tIns="114300" rIns="114300" bIns="114300" rtlCol="0" anchor="t">
            <a:normAutofit/>
          </a:bodyPr>
          <a:lstStyle/>
          <a:p>
            <a:pPr marL="0" indent="0" algn="l">
              <a:buNone/>
            </a:pPr>
            <a:r>
              <a:rPr lang="en-US" sz="1080" dirty="0">
                <a:solidFill>
                  <a:srgbClr val="1F1A17"/>
                </a:solidFill>
                <a:latin typeface="ui-sans-serif" pitchFamily="34" charset="0"/>
                <a:ea typeface="ui-sans-serif" pitchFamily="34" charset="-122"/>
                <a:cs typeface="ui-sans-serif" pitchFamily="34" charset="-120"/>
              </a:rPr>
              <a:t>Bulgarians &amp; Gagauz</a:t>
            </a:r>
            <a:endParaRPr lang="en-US" sz="1080" dirty="0"/>
          </a:p>
        </p:txBody>
      </p:sp>
      <p:sp>
        <p:nvSpPr>
          <p:cNvPr id="12" name="Text 10"/>
          <p:cNvSpPr/>
          <p:nvPr/>
        </p:nvSpPr>
        <p:spPr>
          <a:xfrm>
            <a:off x="2521744" y="2404170"/>
            <a:ext cx="2045494" cy="675829"/>
          </a:xfrm>
          <a:prstGeom prst="rect">
            <a:avLst/>
          </a:prstGeom>
          <a:solidFill>
            <a:srgbClr val="FBF9F5"/>
          </a:solidFill>
          <a:ln/>
        </p:spPr>
        <p:txBody>
          <a:bodyPr wrap="square" lIns="114300" tIns="114300" rIns="114300" bIns="114300" rtlCol="0" anchor="t">
            <a:normAutofit/>
          </a:bodyPr>
          <a:lstStyle/>
          <a:p>
            <a:pPr marL="0" indent="0" algn="l">
              <a:buNone/>
            </a:pPr>
            <a:r>
              <a:rPr lang="en-US" sz="1080" dirty="0">
                <a:solidFill>
                  <a:srgbClr val="1F1A17"/>
                </a:solidFill>
                <a:latin typeface="ui-sans-serif" pitchFamily="34" charset="0"/>
                <a:ea typeface="ui-sans-serif" pitchFamily="34" charset="-122"/>
                <a:cs typeface="ui-sans-serif" pitchFamily="34" charset="-120"/>
              </a:rPr>
              <a:t>Orthodox refuge under Russian protection.</a:t>
            </a:r>
            <a:endParaRPr lang="en-US" sz="1080" dirty="0"/>
          </a:p>
        </p:txBody>
      </p:sp>
      <p:sp>
        <p:nvSpPr>
          <p:cNvPr id="13" name="Text 11"/>
          <p:cNvSpPr/>
          <p:nvPr/>
        </p:nvSpPr>
        <p:spPr>
          <a:xfrm>
            <a:off x="4576763" y="2404170"/>
            <a:ext cx="2045494" cy="675829"/>
          </a:xfrm>
          <a:prstGeom prst="rect">
            <a:avLst/>
          </a:prstGeom>
          <a:solidFill>
            <a:srgbClr val="FBF9F5"/>
          </a:solidFill>
          <a:ln/>
        </p:spPr>
        <p:txBody>
          <a:bodyPr wrap="square" lIns="114300" tIns="114300" rIns="114300" bIns="114300" rtlCol="0" anchor="t">
            <a:normAutofit/>
          </a:bodyPr>
          <a:lstStyle/>
          <a:p>
            <a:pPr marL="0" indent="0" algn="l">
              <a:buNone/>
            </a:pPr>
            <a:r>
              <a:rPr lang="en-US" sz="1080" dirty="0">
                <a:solidFill>
                  <a:srgbClr val="1F1A17"/>
                </a:solidFill>
                <a:latin typeface="ui-sans-serif" pitchFamily="34" charset="0"/>
                <a:ea typeface="ui-sans-serif" pitchFamily="34" charset="-122"/>
                <a:cs typeface="ui-sans-serif" pitchFamily="34" charset="-120"/>
              </a:rPr>
              <a:t>Southern Bessarabia, replacing expelled Tatars and Turks.</a:t>
            </a:r>
            <a:endParaRPr lang="en-US" sz="1080" dirty="0"/>
          </a:p>
        </p:txBody>
      </p:sp>
      <p:sp>
        <p:nvSpPr>
          <p:cNvPr id="14" name="Text 12"/>
          <p:cNvSpPr/>
          <p:nvPr/>
        </p:nvSpPr>
        <p:spPr>
          <a:xfrm>
            <a:off x="6631781" y="2404170"/>
            <a:ext cx="2045494" cy="675829"/>
          </a:xfrm>
          <a:prstGeom prst="rect">
            <a:avLst/>
          </a:prstGeom>
          <a:solidFill>
            <a:srgbClr val="FBF9F5"/>
          </a:solidFill>
          <a:ln/>
        </p:spPr>
        <p:txBody>
          <a:bodyPr wrap="square" lIns="114300" tIns="114300" rIns="114300" bIns="114300" rtlCol="0" anchor="t">
            <a:normAutofit/>
          </a:bodyPr>
          <a:lstStyle/>
          <a:p>
            <a:pPr marL="0" indent="0" algn="l">
              <a:buNone/>
            </a:pPr>
            <a:r>
              <a:rPr lang="en-US" sz="1080" dirty="0">
                <a:solidFill>
                  <a:srgbClr val="1F1A17"/>
                </a:solidFill>
                <a:latin typeface="ui-sans-serif" pitchFamily="34" charset="0"/>
                <a:ea typeface="ui-sans-serif" pitchFamily="34" charset="-122"/>
                <a:cs typeface="ui-sans-serif" pitchFamily="34" charset="-120"/>
              </a:rPr>
              <a:t>Created durable mixed colonies in the Bugeac.</a:t>
            </a:r>
            <a:endParaRPr lang="en-US" sz="1080" dirty="0"/>
          </a:p>
        </p:txBody>
      </p:sp>
      <p:sp>
        <p:nvSpPr>
          <p:cNvPr id="15" name="Text 13"/>
          <p:cNvSpPr/>
          <p:nvPr/>
        </p:nvSpPr>
        <p:spPr>
          <a:xfrm>
            <a:off x="466725" y="3089523"/>
            <a:ext cx="2045494" cy="837605"/>
          </a:xfrm>
          <a:prstGeom prst="rect">
            <a:avLst/>
          </a:prstGeom>
          <a:solidFill>
            <a:srgbClr val="FBF9F5"/>
          </a:solidFill>
          <a:ln/>
        </p:spPr>
        <p:txBody>
          <a:bodyPr wrap="square" lIns="114300" tIns="114300" rIns="114300" bIns="114300" rtlCol="0" anchor="t">
            <a:normAutofit/>
          </a:bodyPr>
          <a:lstStyle/>
          <a:p>
            <a:pPr marL="0" indent="0" algn="l">
              <a:buNone/>
            </a:pPr>
            <a:r>
              <a:rPr lang="en-US" sz="1080" dirty="0">
                <a:solidFill>
                  <a:srgbClr val="1F1A17"/>
                </a:solidFill>
                <a:latin typeface="ui-sans-serif" pitchFamily="34" charset="0"/>
                <a:ea typeface="ui-sans-serif" pitchFamily="34" charset="-122"/>
                <a:cs typeface="ui-sans-serif" pitchFamily="34" charset="-120"/>
              </a:rPr>
              <a:t>Germans</a:t>
            </a:r>
            <a:endParaRPr lang="en-US" sz="1080" dirty="0"/>
          </a:p>
        </p:txBody>
      </p:sp>
      <p:sp>
        <p:nvSpPr>
          <p:cNvPr id="16" name="Text 14"/>
          <p:cNvSpPr/>
          <p:nvPr/>
        </p:nvSpPr>
        <p:spPr>
          <a:xfrm>
            <a:off x="2521744" y="3089523"/>
            <a:ext cx="2045494" cy="837605"/>
          </a:xfrm>
          <a:prstGeom prst="rect">
            <a:avLst/>
          </a:prstGeom>
          <a:solidFill>
            <a:srgbClr val="FBF9F5"/>
          </a:solidFill>
          <a:ln/>
        </p:spPr>
        <p:txBody>
          <a:bodyPr wrap="square" lIns="114300" tIns="114300" rIns="114300" bIns="114300" rtlCol="0" anchor="t">
            <a:normAutofit/>
          </a:bodyPr>
          <a:lstStyle/>
          <a:p>
            <a:pPr marL="0" indent="0" algn="l">
              <a:buNone/>
            </a:pPr>
            <a:r>
              <a:rPr lang="en-US" sz="1080" dirty="0">
                <a:solidFill>
                  <a:srgbClr val="1F1A17"/>
                </a:solidFill>
                <a:latin typeface="ui-sans-serif" pitchFamily="34" charset="0"/>
                <a:ea typeface="ui-sans-serif" pitchFamily="34" charset="-122"/>
                <a:cs typeface="ui-sans-serif" pitchFamily="34" charset="-120"/>
              </a:rPr>
              <a:t>Land, religious freedom, 50-year tax exemptions, loans.</a:t>
            </a:r>
            <a:endParaRPr lang="en-US" sz="1080" dirty="0"/>
          </a:p>
        </p:txBody>
      </p:sp>
      <p:sp>
        <p:nvSpPr>
          <p:cNvPr id="17" name="Text 15"/>
          <p:cNvSpPr/>
          <p:nvPr/>
        </p:nvSpPr>
        <p:spPr>
          <a:xfrm>
            <a:off x="4576763" y="3089523"/>
            <a:ext cx="2045494" cy="837605"/>
          </a:xfrm>
          <a:prstGeom prst="rect">
            <a:avLst/>
          </a:prstGeom>
          <a:solidFill>
            <a:srgbClr val="FBF9F5"/>
          </a:solidFill>
          <a:ln/>
        </p:spPr>
        <p:txBody>
          <a:bodyPr wrap="square" lIns="114300" tIns="114300" rIns="114300" bIns="114300" rtlCol="0" anchor="t">
            <a:normAutofit/>
          </a:bodyPr>
          <a:lstStyle/>
          <a:p>
            <a:pPr marL="0" indent="0" algn="l">
              <a:buNone/>
            </a:pPr>
            <a:r>
              <a:rPr lang="en-US" sz="1080" dirty="0">
                <a:solidFill>
                  <a:srgbClr val="1F1A17"/>
                </a:solidFill>
                <a:latin typeface="ui-sans-serif" pitchFamily="34" charset="0"/>
                <a:ea typeface="ui-sans-serif" pitchFamily="34" charset="-122"/>
                <a:cs typeface="ui-sans-serif" pitchFamily="34" charset="-120"/>
              </a:rPr>
              <a:t>Southern colonies founded from 1814 to 1824.</a:t>
            </a:r>
            <a:endParaRPr lang="en-US" sz="1080" dirty="0"/>
          </a:p>
        </p:txBody>
      </p:sp>
      <p:sp>
        <p:nvSpPr>
          <p:cNvPr id="18" name="Text 16"/>
          <p:cNvSpPr/>
          <p:nvPr/>
        </p:nvSpPr>
        <p:spPr>
          <a:xfrm>
            <a:off x="6631781" y="3089523"/>
            <a:ext cx="2045494" cy="837605"/>
          </a:xfrm>
          <a:prstGeom prst="rect">
            <a:avLst/>
          </a:prstGeom>
          <a:solidFill>
            <a:srgbClr val="FBF9F5"/>
          </a:solidFill>
          <a:ln/>
        </p:spPr>
        <p:txBody>
          <a:bodyPr wrap="square" lIns="114300" tIns="114300" rIns="114300" bIns="114300" rtlCol="0" anchor="t">
            <a:normAutofit/>
          </a:bodyPr>
          <a:lstStyle/>
          <a:p>
            <a:pPr marL="0" indent="0" algn="l">
              <a:buNone/>
            </a:pPr>
            <a:r>
              <a:rPr lang="en-US" sz="1080" dirty="0">
                <a:solidFill>
                  <a:srgbClr val="1F1A17"/>
                </a:solidFill>
                <a:latin typeface="ui-sans-serif" pitchFamily="34" charset="0"/>
                <a:ea typeface="ui-sans-serif" pitchFamily="34" charset="-122"/>
                <a:cs typeface="ui-sans-serif" pitchFamily="34" charset="-120"/>
              </a:rPr>
              <a:t>Highly productive agricultural settlements admired for order and wealth.</a:t>
            </a:r>
            <a:endParaRPr lang="en-US" sz="1080" dirty="0"/>
          </a:p>
        </p:txBody>
      </p:sp>
      <p:sp>
        <p:nvSpPr>
          <p:cNvPr id="19" name="Text 17"/>
          <p:cNvSpPr/>
          <p:nvPr/>
        </p:nvSpPr>
        <p:spPr>
          <a:xfrm>
            <a:off x="466725" y="3936653"/>
            <a:ext cx="2045494" cy="837605"/>
          </a:xfrm>
          <a:prstGeom prst="rect">
            <a:avLst/>
          </a:prstGeom>
          <a:solidFill>
            <a:srgbClr val="FBF9F5"/>
          </a:solidFill>
          <a:ln/>
        </p:spPr>
        <p:txBody>
          <a:bodyPr wrap="square" lIns="114300" tIns="114300" rIns="114300" bIns="114300" rtlCol="0" anchor="t">
            <a:normAutofit/>
          </a:bodyPr>
          <a:lstStyle/>
          <a:p>
            <a:pPr marL="0" indent="0" algn="l">
              <a:buNone/>
            </a:pPr>
            <a:r>
              <a:rPr lang="en-US" sz="1080" dirty="0">
                <a:solidFill>
                  <a:srgbClr val="1F1A17"/>
                </a:solidFill>
                <a:latin typeface="ui-sans-serif" pitchFamily="34" charset="0"/>
                <a:ea typeface="ui-sans-serif" pitchFamily="34" charset="-122"/>
                <a:cs typeface="ui-sans-serif" pitchFamily="34" charset="-120"/>
              </a:rPr>
              <a:t>Jews</a:t>
            </a:r>
            <a:endParaRPr lang="en-US" sz="1080" dirty="0"/>
          </a:p>
        </p:txBody>
      </p:sp>
      <p:sp>
        <p:nvSpPr>
          <p:cNvPr id="20" name="Text 18"/>
          <p:cNvSpPr/>
          <p:nvPr/>
        </p:nvSpPr>
        <p:spPr>
          <a:xfrm>
            <a:off x="2521744" y="3936653"/>
            <a:ext cx="2045494" cy="837605"/>
          </a:xfrm>
          <a:prstGeom prst="rect">
            <a:avLst/>
          </a:prstGeom>
          <a:solidFill>
            <a:srgbClr val="FBF9F5"/>
          </a:solidFill>
          <a:ln/>
        </p:spPr>
        <p:txBody>
          <a:bodyPr wrap="square" lIns="114300" tIns="114300" rIns="114300" bIns="114300" rtlCol="0" anchor="t">
            <a:normAutofit/>
          </a:bodyPr>
          <a:lstStyle/>
          <a:p>
            <a:pPr marL="0" indent="0" algn="l">
              <a:buNone/>
            </a:pPr>
            <a:r>
              <a:rPr lang="en-US" sz="1080" dirty="0">
                <a:solidFill>
                  <a:srgbClr val="1F1A17"/>
                </a:solidFill>
                <a:latin typeface="ui-sans-serif" pitchFamily="34" charset="0"/>
                <a:ea typeface="ui-sans-serif" pitchFamily="34" charset="-122"/>
                <a:cs typeface="ui-sans-serif" pitchFamily="34" charset="-120"/>
              </a:rPr>
              <a:t>Pale of Settlement location and initially broader rights than elsewhere in Russia.</a:t>
            </a:r>
            <a:endParaRPr lang="en-US" sz="1080" dirty="0"/>
          </a:p>
        </p:txBody>
      </p:sp>
      <p:sp>
        <p:nvSpPr>
          <p:cNvPr id="21" name="Text 19"/>
          <p:cNvSpPr/>
          <p:nvPr/>
        </p:nvSpPr>
        <p:spPr>
          <a:xfrm>
            <a:off x="4576763" y="3936653"/>
            <a:ext cx="2045494" cy="837605"/>
          </a:xfrm>
          <a:prstGeom prst="rect">
            <a:avLst/>
          </a:prstGeom>
          <a:solidFill>
            <a:srgbClr val="FBF9F5"/>
          </a:solidFill>
          <a:ln/>
        </p:spPr>
        <p:txBody>
          <a:bodyPr wrap="square" lIns="114300" tIns="114300" rIns="114300" bIns="114300" rtlCol="0" anchor="t">
            <a:normAutofit/>
          </a:bodyPr>
          <a:lstStyle/>
          <a:p>
            <a:pPr marL="0" indent="0" algn="l">
              <a:buNone/>
            </a:pPr>
            <a:r>
              <a:rPr lang="en-US" sz="1080" dirty="0">
                <a:solidFill>
                  <a:srgbClr val="1F1A17"/>
                </a:solidFill>
                <a:latin typeface="ui-sans-serif" pitchFamily="34" charset="0"/>
                <a:ea typeface="ui-sans-serif" pitchFamily="34" charset="-122"/>
                <a:cs typeface="ui-sans-serif" pitchFamily="34" charset="-120"/>
              </a:rPr>
              <a:t>Towns and small market centers, but also countryside.</a:t>
            </a:r>
            <a:endParaRPr lang="en-US" sz="1080" dirty="0"/>
          </a:p>
        </p:txBody>
      </p:sp>
      <p:sp>
        <p:nvSpPr>
          <p:cNvPr id="22" name="Text 20"/>
          <p:cNvSpPr/>
          <p:nvPr/>
        </p:nvSpPr>
        <p:spPr>
          <a:xfrm>
            <a:off x="6631781" y="3936653"/>
            <a:ext cx="2045494" cy="837605"/>
          </a:xfrm>
          <a:prstGeom prst="rect">
            <a:avLst/>
          </a:prstGeom>
          <a:solidFill>
            <a:srgbClr val="FBF9F5"/>
          </a:solidFill>
          <a:ln/>
        </p:spPr>
        <p:txBody>
          <a:bodyPr wrap="square" lIns="114300" tIns="114300" rIns="114300" bIns="114300" rtlCol="0" anchor="t">
            <a:normAutofit/>
          </a:bodyPr>
          <a:lstStyle/>
          <a:p>
            <a:pPr marL="0" indent="0" algn="l">
              <a:buNone/>
            </a:pPr>
            <a:r>
              <a:rPr lang="en-US" sz="1080" dirty="0">
                <a:solidFill>
                  <a:srgbClr val="1F1A17"/>
                </a:solidFill>
                <a:latin typeface="ui-sans-serif" pitchFamily="34" charset="0"/>
                <a:ea typeface="ui-sans-serif" pitchFamily="34" charset="-122"/>
                <a:cs typeface="ui-sans-serif" pitchFamily="34" charset="-120"/>
              </a:rPr>
              <a:t>Dominated trade, milling, textiles, and much of urban economic life.</a:t>
            </a:r>
            <a:endParaRPr lang="en-US" sz="1080" dirty="0"/>
          </a:p>
        </p:txBody>
      </p:sp>
      <p:sp>
        <p:nvSpPr>
          <p:cNvPr id="23" name="Text 21"/>
          <p:cNvSpPr/>
          <p:nvPr/>
        </p:nvSpPr>
        <p:spPr>
          <a:xfrm>
            <a:off x="457200" y="359718"/>
            <a:ext cx="8394192" cy="178296"/>
          </a:xfrm>
          <a:prstGeom prst="rect">
            <a:avLst/>
          </a:prstGeom>
          <a:noFill/>
          <a:ln/>
        </p:spPr>
        <p:txBody>
          <a:bodyPr wrap="square" lIns="0" tIns="0" rIns="0" bIns="0" rtlCol="0" anchor="t"/>
          <a:lstStyle/>
          <a:p>
            <a:pPr marL="0" indent="0">
              <a:lnSpc>
                <a:spcPts val="1404"/>
              </a:lnSpc>
              <a:buNone/>
            </a:pPr>
            <a:r>
              <a:rPr lang="en-US" sz="936" b="1" dirty="0">
                <a:solidFill>
                  <a:srgbClr val="0B6A6F"/>
                </a:solidFill>
                <a:latin typeface="ui-sans-serif" pitchFamily="34" charset="0"/>
                <a:ea typeface="ui-sans-serif" pitchFamily="34" charset="-122"/>
                <a:cs typeface="ui-sans-serif" pitchFamily="34" charset="-120"/>
              </a:rPr>
              <a:t>Colonization</a:t>
            </a:r>
            <a:endParaRPr lang="en-US" sz="936" dirty="0"/>
          </a:p>
        </p:txBody>
      </p:sp>
      <p:sp>
        <p:nvSpPr>
          <p:cNvPr id="24" name="Text 22"/>
          <p:cNvSpPr/>
          <p:nvPr/>
        </p:nvSpPr>
        <p:spPr>
          <a:xfrm>
            <a:off x="457200" y="538014"/>
            <a:ext cx="8394192" cy="457200"/>
          </a:xfrm>
          <a:prstGeom prst="rect">
            <a:avLst/>
          </a:prstGeom>
          <a:noFill/>
          <a:ln/>
        </p:spPr>
        <p:txBody>
          <a:bodyPr wrap="square" lIns="0" tIns="0" rIns="0" bIns="0" rtlCol="0" anchor="t"/>
          <a:lstStyle/>
          <a:p>
            <a:pPr marL="0" indent="0">
              <a:lnSpc>
                <a:spcPts val="3600"/>
              </a:lnSpc>
              <a:buNone/>
            </a:pPr>
            <a:r>
              <a:rPr lang="en-US" sz="3600" dirty="0">
                <a:solidFill>
                  <a:srgbClr val="1F1A17"/>
                </a:solidFill>
                <a:latin typeface="Playfair Display" pitchFamily="34" charset="0"/>
                <a:ea typeface="Playfair Display" pitchFamily="34" charset="-122"/>
                <a:cs typeface="Playfair Display" pitchFamily="34" charset="-120"/>
              </a:rPr>
              <a:t>Who moved into Bessarabia</a:t>
            </a:r>
            <a:endParaRPr lang="en-US" sz="3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457200" y="1117848"/>
            <a:ext cx="3981450" cy="2228850"/>
          </a:xfrm>
          <a:prstGeom prst="roundRect">
            <a:avLst>
              <a:gd name="adj" fmla="val 65641"/>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3" name="Text 1"/>
          <p:cNvSpPr/>
          <p:nvPr/>
        </p:nvSpPr>
        <p:spPr>
          <a:xfrm>
            <a:off x="4705350" y="1117848"/>
            <a:ext cx="3981450" cy="2228850"/>
          </a:xfrm>
          <a:prstGeom prst="roundRect">
            <a:avLst>
              <a:gd name="adj" fmla="val 65641"/>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4" name="Text 2"/>
          <p:cNvSpPr/>
          <p:nvPr/>
        </p:nvSpPr>
        <p:spPr>
          <a:xfrm>
            <a:off x="457200" y="3575298"/>
            <a:ext cx="8229600" cy="1276350"/>
          </a:xfrm>
          <a:prstGeom prst="roundRect">
            <a:avLst>
              <a:gd name="adj" fmla="val 114627"/>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5" name="Text 3"/>
          <p:cNvSpPr/>
          <p:nvPr/>
        </p:nvSpPr>
        <p:spPr>
          <a:xfrm>
            <a:off x="457200" y="291852"/>
            <a:ext cx="8394192" cy="178296"/>
          </a:xfrm>
          <a:prstGeom prst="rect">
            <a:avLst/>
          </a:prstGeom>
          <a:noFill/>
          <a:ln/>
        </p:spPr>
        <p:txBody>
          <a:bodyPr wrap="square" lIns="0" tIns="0" rIns="0" bIns="0" rtlCol="0" anchor="t"/>
          <a:lstStyle/>
          <a:p>
            <a:pPr marL="0" indent="0">
              <a:lnSpc>
                <a:spcPts val="1404"/>
              </a:lnSpc>
              <a:buNone/>
            </a:pPr>
            <a:r>
              <a:rPr lang="en-US" sz="936" b="1" dirty="0">
                <a:solidFill>
                  <a:srgbClr val="0B6A6F"/>
                </a:solidFill>
                <a:latin typeface="ui-sans-serif" pitchFamily="34" charset="0"/>
                <a:ea typeface="ui-sans-serif" pitchFamily="34" charset="-122"/>
                <a:cs typeface="ui-sans-serif" pitchFamily="34" charset="-120"/>
              </a:rPr>
              <a:t>Autonomy lost</a:t>
            </a:r>
            <a:endParaRPr lang="en-US" sz="936" dirty="0"/>
          </a:p>
        </p:txBody>
      </p:sp>
      <p:sp>
        <p:nvSpPr>
          <p:cNvPr id="6" name="Text 4"/>
          <p:cNvSpPr/>
          <p:nvPr/>
        </p:nvSpPr>
        <p:spPr>
          <a:xfrm>
            <a:off x="457200" y="470148"/>
            <a:ext cx="8394192" cy="457200"/>
          </a:xfrm>
          <a:prstGeom prst="rect">
            <a:avLst/>
          </a:prstGeom>
          <a:noFill/>
          <a:ln/>
        </p:spPr>
        <p:txBody>
          <a:bodyPr wrap="square" lIns="0" tIns="0" rIns="0" bIns="0" rtlCol="0" anchor="t"/>
          <a:lstStyle/>
          <a:p>
            <a:pPr marL="0" indent="0">
              <a:lnSpc>
                <a:spcPts val="3600"/>
              </a:lnSpc>
              <a:buNone/>
            </a:pPr>
            <a:r>
              <a:rPr lang="en-US" sz="3600" dirty="0">
                <a:solidFill>
                  <a:srgbClr val="1F1A17"/>
                </a:solidFill>
                <a:latin typeface="Playfair Display" pitchFamily="34" charset="0"/>
                <a:ea typeface="Playfair Display" pitchFamily="34" charset="-122"/>
                <a:cs typeface="Playfair Display" pitchFamily="34" charset="-120"/>
              </a:rPr>
              <a:t>1828 brought centralization</a:t>
            </a:r>
            <a:endParaRPr lang="en-US" sz="3600" dirty="0"/>
          </a:p>
        </p:txBody>
      </p:sp>
      <p:sp>
        <p:nvSpPr>
          <p:cNvPr id="7" name="Text 5"/>
          <p:cNvSpPr/>
          <p:nvPr/>
        </p:nvSpPr>
        <p:spPr>
          <a:xfrm>
            <a:off x="765429" y="1458685"/>
            <a:ext cx="3505200" cy="202087"/>
          </a:xfrm>
          <a:prstGeom prst="rect">
            <a:avLst/>
          </a:prstGeom>
          <a:noFill/>
          <a:ln/>
        </p:spPr>
        <p:txBody>
          <a:bodyPr wrap="square" lIns="0" tIns="0" rIns="0" bIns="0" rtlCol="0" anchor="t"/>
          <a:lstStyle/>
          <a:p>
            <a:pPr marL="0" indent="0">
              <a:lnSpc>
                <a:spcPts val="2400"/>
              </a:lnSpc>
              <a:buNone/>
            </a:pPr>
            <a:r>
              <a:rPr lang="en-US" sz="1800" b="1" dirty="0">
                <a:solidFill>
                  <a:srgbClr val="0B6A6F"/>
                </a:solidFill>
                <a:latin typeface="ui-sans-serif" pitchFamily="34" charset="0"/>
                <a:ea typeface="ui-sans-serif" pitchFamily="34" charset="-122"/>
                <a:cs typeface="ui-sans-serif" pitchFamily="34" charset="-120"/>
              </a:rPr>
              <a:t>Why autonomy ended</a:t>
            </a:r>
            <a:endParaRPr lang="en-US" sz="1800" dirty="0"/>
          </a:p>
        </p:txBody>
      </p:sp>
      <p:sp>
        <p:nvSpPr>
          <p:cNvPr id="8" name="Text 6"/>
          <p:cNvSpPr/>
          <p:nvPr/>
        </p:nvSpPr>
        <p:spPr>
          <a:xfrm>
            <a:off x="695325" y="1775073"/>
            <a:ext cx="3505200" cy="1333500"/>
          </a:xfrm>
          <a:prstGeom prst="rect">
            <a:avLst/>
          </a:prstGeom>
          <a:noFill/>
          <a:ln/>
        </p:spPr>
        <p:txBody>
          <a:bodyPr wrap="square" lIns="0" tIns="0" rIns="0" bIns="0" rtlCol="0" anchor="t"/>
          <a:lstStyle/>
          <a:p>
            <a:pPr marL="0" indent="0">
              <a:lnSpc>
                <a:spcPts val="2100"/>
              </a:lnSpc>
              <a:buNone/>
            </a:pPr>
            <a:r>
              <a:rPr lang="en-US" sz="1350" dirty="0">
                <a:solidFill>
                  <a:srgbClr val="5D5852"/>
                </a:solidFill>
                <a:latin typeface="ui-sans-serif" pitchFamily="34" charset="0"/>
                <a:ea typeface="ui-sans-serif" pitchFamily="34" charset="-122"/>
                <a:cs typeface="ui-sans-serif" pitchFamily="34" charset="-120"/>
              </a:rPr>
              <a:t>The 1821 upheavals in the principalities, the death of Bănulescu-Bodoni, renewed war with the Ottomans, and Governor Vorontsov's frustration with corruption pushed Russia toward tighter rule.</a:t>
            </a:r>
            <a:endParaRPr lang="en-US" sz="1350" dirty="0"/>
          </a:p>
        </p:txBody>
      </p:sp>
      <p:sp>
        <p:nvSpPr>
          <p:cNvPr id="9" name="Text 7"/>
          <p:cNvSpPr/>
          <p:nvPr/>
        </p:nvSpPr>
        <p:spPr>
          <a:xfrm>
            <a:off x="5013579" y="1458685"/>
            <a:ext cx="3505200" cy="202088"/>
          </a:xfrm>
          <a:prstGeom prst="rect">
            <a:avLst/>
          </a:prstGeom>
          <a:noFill/>
          <a:ln/>
        </p:spPr>
        <p:txBody>
          <a:bodyPr wrap="square" lIns="0" tIns="0" rIns="0" bIns="0" rtlCol="0" anchor="t"/>
          <a:lstStyle/>
          <a:p>
            <a:pPr marL="0" indent="0">
              <a:lnSpc>
                <a:spcPts val="2400"/>
              </a:lnSpc>
              <a:buNone/>
            </a:pPr>
            <a:r>
              <a:rPr lang="en-US" sz="1800" b="1" dirty="0">
                <a:solidFill>
                  <a:srgbClr val="0B6A6F"/>
                </a:solidFill>
                <a:latin typeface="ui-sans-serif" pitchFamily="34" charset="0"/>
                <a:ea typeface="ui-sans-serif" pitchFamily="34" charset="-122"/>
                <a:cs typeface="ui-sans-serif" pitchFamily="34" charset="-120"/>
              </a:rPr>
              <a:t>What changed</a:t>
            </a:r>
            <a:endParaRPr lang="en-US" sz="1800" dirty="0"/>
          </a:p>
        </p:txBody>
      </p:sp>
      <p:sp>
        <p:nvSpPr>
          <p:cNvPr id="10" name="Text 8"/>
          <p:cNvSpPr/>
          <p:nvPr/>
        </p:nvSpPr>
        <p:spPr>
          <a:xfrm>
            <a:off x="4943475" y="1775073"/>
            <a:ext cx="3505200" cy="1333500"/>
          </a:xfrm>
          <a:prstGeom prst="rect">
            <a:avLst/>
          </a:prstGeom>
          <a:noFill/>
          <a:ln/>
        </p:spPr>
        <p:txBody>
          <a:bodyPr wrap="square" lIns="0" tIns="0" rIns="0" bIns="0" rtlCol="0" anchor="t"/>
          <a:lstStyle/>
          <a:p>
            <a:pPr marL="0" indent="0">
              <a:lnSpc>
                <a:spcPts val="2100"/>
              </a:lnSpc>
              <a:buNone/>
            </a:pPr>
            <a:r>
              <a:rPr lang="en-US" sz="1350" dirty="0">
                <a:solidFill>
                  <a:srgbClr val="5D5852"/>
                </a:solidFill>
                <a:latin typeface="ui-sans-serif" pitchFamily="34" charset="0"/>
                <a:ea typeface="ui-sans-serif" pitchFamily="34" charset="-122"/>
                <a:cs typeface="ui-sans-serif" pitchFamily="34" charset="-120"/>
              </a:rPr>
              <a:t>The governor gained power, noble influence narrowed, Russian administration expanded, and after 1833 Romanian ceased to function as a language of administration.</a:t>
            </a:r>
            <a:endParaRPr lang="en-US" sz="1350" dirty="0"/>
          </a:p>
        </p:txBody>
      </p:sp>
      <p:sp>
        <p:nvSpPr>
          <p:cNvPr id="11" name="Text 9"/>
          <p:cNvSpPr/>
          <p:nvPr/>
        </p:nvSpPr>
        <p:spPr>
          <a:xfrm>
            <a:off x="695325" y="3813423"/>
            <a:ext cx="7753350" cy="800100"/>
          </a:xfrm>
          <a:prstGeom prst="rect">
            <a:avLst/>
          </a:prstGeom>
          <a:noFill/>
          <a:ln/>
        </p:spPr>
        <p:txBody>
          <a:bodyPr wrap="square" lIns="0" tIns="0" rIns="0" bIns="0" rtlCol="0" anchor="t"/>
          <a:lstStyle/>
          <a:p>
            <a:pPr marL="0" indent="0">
              <a:lnSpc>
                <a:spcPts val="2100"/>
              </a:lnSpc>
              <a:buNone/>
            </a:pPr>
            <a:r>
              <a:rPr lang="en-US" sz="1350" dirty="0">
                <a:solidFill>
                  <a:srgbClr val="1F1A17"/>
                </a:solidFill>
                <a:latin typeface="ui-sans-serif" pitchFamily="34" charset="0"/>
                <a:ea typeface="ui-sans-serif" pitchFamily="34" charset="-122"/>
                <a:cs typeface="ui-sans-serif" pitchFamily="34" charset="-120"/>
              </a:rPr>
              <a:t>Even after 1828, Bessarabia remained unusual in some respects: serfdom was not reintroduced, old estate privileges survived, and military service was delayed until 1874. But the political logic had changed from negotiated autonomy to direct imperial control.</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457200" y="1051173"/>
            <a:ext cx="2603450" cy="3333750"/>
          </a:xfrm>
          <a:prstGeom prst="roundRect">
            <a:avLst>
              <a:gd name="adj" fmla="val 56196"/>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3" name="Text 1"/>
          <p:cNvSpPr/>
          <p:nvPr/>
        </p:nvSpPr>
        <p:spPr>
          <a:xfrm>
            <a:off x="3270200" y="1051173"/>
            <a:ext cx="2603450" cy="3333750"/>
          </a:xfrm>
          <a:prstGeom prst="roundRect">
            <a:avLst>
              <a:gd name="adj" fmla="val 56196"/>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4" name="Text 2"/>
          <p:cNvSpPr/>
          <p:nvPr/>
        </p:nvSpPr>
        <p:spPr>
          <a:xfrm>
            <a:off x="6083201" y="1051173"/>
            <a:ext cx="2603599" cy="3333750"/>
          </a:xfrm>
          <a:prstGeom prst="roundRect">
            <a:avLst>
              <a:gd name="adj" fmla="val 56193"/>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5" name="Text 3"/>
          <p:cNvSpPr/>
          <p:nvPr/>
        </p:nvSpPr>
        <p:spPr>
          <a:xfrm>
            <a:off x="457200" y="-270123"/>
            <a:ext cx="8394192" cy="178296"/>
          </a:xfrm>
          <a:prstGeom prst="rect">
            <a:avLst/>
          </a:prstGeom>
          <a:noFill/>
          <a:ln/>
        </p:spPr>
        <p:txBody>
          <a:bodyPr wrap="square" lIns="0" tIns="0" rIns="0" bIns="0" rtlCol="0" anchor="t"/>
          <a:lstStyle/>
          <a:p>
            <a:pPr marL="0" indent="0">
              <a:lnSpc>
                <a:spcPts val="1404"/>
              </a:lnSpc>
              <a:buNone/>
            </a:pPr>
            <a:r>
              <a:rPr lang="en-US" sz="936" b="1" dirty="0">
                <a:solidFill>
                  <a:srgbClr val="0B6A6F"/>
                </a:solidFill>
                <a:latin typeface="ui-sans-serif" pitchFamily="34" charset="0"/>
                <a:ea typeface="ui-sans-serif" pitchFamily="34" charset="-122"/>
                <a:cs typeface="ui-sans-serif" pitchFamily="34" charset="-120"/>
              </a:rPr>
              <a:t>Language and church</a:t>
            </a:r>
            <a:endParaRPr lang="en-US" sz="936" dirty="0"/>
          </a:p>
        </p:txBody>
      </p:sp>
      <p:sp>
        <p:nvSpPr>
          <p:cNvPr id="6" name="Text 4"/>
          <p:cNvSpPr/>
          <p:nvPr/>
        </p:nvSpPr>
        <p:spPr>
          <a:xfrm>
            <a:off x="508000" y="22471"/>
            <a:ext cx="8178800" cy="800101"/>
          </a:xfrm>
          <a:prstGeom prst="rect">
            <a:avLst/>
          </a:prstGeom>
          <a:noFill/>
          <a:ln/>
        </p:spPr>
        <p:txBody>
          <a:bodyPr wrap="square" lIns="0" tIns="0" rIns="0" bIns="0" rtlCol="0" anchor="t"/>
          <a:lstStyle/>
          <a:p>
            <a:pPr marL="0" indent="0">
              <a:lnSpc>
                <a:spcPts val="3600"/>
              </a:lnSpc>
              <a:buNone/>
            </a:pPr>
            <a:r>
              <a:rPr lang="en-US" sz="3600" dirty="0">
                <a:solidFill>
                  <a:srgbClr val="1F1A17"/>
                </a:solidFill>
                <a:latin typeface="Playfair Display" pitchFamily="34" charset="0"/>
                <a:ea typeface="Playfair Display" pitchFamily="34" charset="-122"/>
                <a:cs typeface="Playfair Display" pitchFamily="34" charset="-120"/>
              </a:rPr>
              <a:t>Romanian flourished briefly, then was squeezed</a:t>
            </a:r>
            <a:endParaRPr lang="en-US" sz="3600" dirty="0"/>
          </a:p>
        </p:txBody>
      </p:sp>
      <p:sp>
        <p:nvSpPr>
          <p:cNvPr id="7" name="Text 5"/>
          <p:cNvSpPr/>
          <p:nvPr/>
        </p:nvSpPr>
        <p:spPr>
          <a:xfrm>
            <a:off x="737869" y="1479796"/>
            <a:ext cx="2127200" cy="114301"/>
          </a:xfrm>
          <a:prstGeom prst="rect">
            <a:avLst/>
          </a:prstGeom>
          <a:noFill/>
          <a:ln/>
        </p:spPr>
        <p:txBody>
          <a:bodyPr wrap="square" lIns="0" tIns="0" rIns="0" bIns="0" rtlCol="0" anchor="t"/>
          <a:lstStyle/>
          <a:p>
            <a:pPr marL="0" indent="0">
              <a:lnSpc>
                <a:spcPts val="2400"/>
              </a:lnSpc>
              <a:buNone/>
            </a:pPr>
            <a:r>
              <a:rPr lang="en-US" sz="1800" b="1" dirty="0">
                <a:solidFill>
                  <a:srgbClr val="0B6A6F"/>
                </a:solidFill>
                <a:latin typeface="ui-sans-serif" pitchFamily="34" charset="0"/>
                <a:ea typeface="ui-sans-serif" pitchFamily="34" charset="-122"/>
                <a:cs typeface="ui-sans-serif" pitchFamily="34" charset="-120"/>
              </a:rPr>
              <a:t>Early gains</a:t>
            </a:r>
            <a:endParaRPr lang="en-US" sz="1800" dirty="0"/>
          </a:p>
        </p:txBody>
      </p:sp>
      <p:sp>
        <p:nvSpPr>
          <p:cNvPr id="8" name="Text 6"/>
          <p:cNvSpPr/>
          <p:nvPr/>
        </p:nvSpPr>
        <p:spPr>
          <a:xfrm>
            <a:off x="695325" y="1708398"/>
            <a:ext cx="2127200" cy="2133600"/>
          </a:xfrm>
          <a:prstGeom prst="rect">
            <a:avLst/>
          </a:prstGeom>
          <a:noFill/>
          <a:ln/>
        </p:spPr>
        <p:txBody>
          <a:bodyPr wrap="square" lIns="0" tIns="0" rIns="0" bIns="0" rtlCol="0" anchor="t"/>
          <a:lstStyle/>
          <a:p>
            <a:pPr marL="0" indent="0">
              <a:lnSpc>
                <a:spcPts val="2100"/>
              </a:lnSpc>
              <a:buNone/>
            </a:pPr>
            <a:r>
              <a:rPr lang="en-US" sz="1350" dirty="0">
                <a:solidFill>
                  <a:srgbClr val="5D5852"/>
                </a:solidFill>
                <a:latin typeface="ui-sans-serif" pitchFamily="34" charset="0"/>
                <a:ea typeface="ui-sans-serif" pitchFamily="34" charset="-122"/>
                <a:cs typeface="ui-sans-serif" pitchFamily="34" charset="-120"/>
              </a:rPr>
              <a:t>Bănulescu-Bodoni founded a seminary and press in Chişinău; Romanian religious publishing expanded, including a New Testament in 1817 and a full Bible in 1819.</a:t>
            </a:r>
            <a:endParaRPr lang="en-US" sz="1350" dirty="0"/>
          </a:p>
        </p:txBody>
      </p:sp>
      <p:sp>
        <p:nvSpPr>
          <p:cNvPr id="9" name="Text 7"/>
          <p:cNvSpPr/>
          <p:nvPr/>
        </p:nvSpPr>
        <p:spPr>
          <a:xfrm>
            <a:off x="3650343" y="1479796"/>
            <a:ext cx="1985182" cy="419102"/>
          </a:xfrm>
          <a:prstGeom prst="rect">
            <a:avLst/>
          </a:prstGeom>
          <a:noFill/>
          <a:ln/>
        </p:spPr>
        <p:txBody>
          <a:bodyPr wrap="square" lIns="0" tIns="0" rIns="0" bIns="0" rtlCol="0" anchor="t"/>
          <a:lstStyle/>
          <a:p>
            <a:pPr marL="0" indent="0">
              <a:lnSpc>
                <a:spcPts val="2400"/>
              </a:lnSpc>
              <a:buNone/>
            </a:pPr>
            <a:r>
              <a:rPr lang="en-US" sz="1800" b="1" dirty="0">
                <a:solidFill>
                  <a:srgbClr val="0B6A6F"/>
                </a:solidFill>
                <a:latin typeface="ui-sans-serif" pitchFamily="34" charset="0"/>
                <a:ea typeface="ui-sans-serif" pitchFamily="34" charset="-122"/>
                <a:cs typeface="ui-sans-serif" pitchFamily="34" charset="-120"/>
              </a:rPr>
              <a:t>Administrative rollback</a:t>
            </a:r>
            <a:endParaRPr lang="en-US" sz="1800" dirty="0"/>
          </a:p>
        </p:txBody>
      </p:sp>
      <p:sp>
        <p:nvSpPr>
          <p:cNvPr id="10" name="Text 8"/>
          <p:cNvSpPr/>
          <p:nvPr/>
        </p:nvSpPr>
        <p:spPr>
          <a:xfrm>
            <a:off x="3508325" y="2013198"/>
            <a:ext cx="2127200" cy="1866900"/>
          </a:xfrm>
          <a:prstGeom prst="rect">
            <a:avLst/>
          </a:prstGeom>
          <a:noFill/>
          <a:ln/>
        </p:spPr>
        <p:txBody>
          <a:bodyPr wrap="square" lIns="0" tIns="0" rIns="0" bIns="0" rtlCol="0" anchor="t"/>
          <a:lstStyle/>
          <a:p>
            <a:pPr marL="0" indent="0">
              <a:lnSpc>
                <a:spcPts val="2100"/>
              </a:lnSpc>
              <a:buNone/>
            </a:pPr>
            <a:r>
              <a:rPr lang="en-US" sz="1350" dirty="0">
                <a:solidFill>
                  <a:srgbClr val="5D5852"/>
                </a:solidFill>
                <a:latin typeface="ui-sans-serif" pitchFamily="34" charset="0"/>
                <a:ea typeface="ui-sans-serif" pitchFamily="34" charset="-122"/>
                <a:cs typeface="ui-sans-serif" pitchFamily="34" charset="-120"/>
              </a:rPr>
              <a:t>Romanian ended as an administrative and school language in 1833, became marginal by 1854, and by 1867 no school in Bessarabia taught in Romanian.</a:t>
            </a:r>
            <a:endParaRPr lang="en-US" sz="1350" dirty="0"/>
          </a:p>
        </p:txBody>
      </p:sp>
      <p:sp>
        <p:nvSpPr>
          <p:cNvPr id="11" name="Text 9"/>
          <p:cNvSpPr/>
          <p:nvPr/>
        </p:nvSpPr>
        <p:spPr>
          <a:xfrm>
            <a:off x="6400800" y="1479796"/>
            <a:ext cx="2047875" cy="419102"/>
          </a:xfrm>
          <a:prstGeom prst="rect">
            <a:avLst/>
          </a:prstGeom>
          <a:noFill/>
          <a:ln/>
        </p:spPr>
        <p:txBody>
          <a:bodyPr wrap="square" lIns="0" tIns="0" rIns="0" bIns="0" rtlCol="0" anchor="t"/>
          <a:lstStyle/>
          <a:p>
            <a:pPr marL="0" indent="0">
              <a:lnSpc>
                <a:spcPts val="2400"/>
              </a:lnSpc>
              <a:buNone/>
            </a:pPr>
            <a:r>
              <a:rPr lang="en-US" sz="1800" b="1" dirty="0">
                <a:solidFill>
                  <a:srgbClr val="0B6A6F"/>
                </a:solidFill>
                <a:latin typeface="ui-sans-serif" pitchFamily="34" charset="0"/>
                <a:ea typeface="ui-sans-serif" pitchFamily="34" charset="-122"/>
                <a:cs typeface="ui-sans-serif" pitchFamily="34" charset="-120"/>
              </a:rPr>
              <a:t>Church Russification</a:t>
            </a:r>
            <a:endParaRPr lang="en-US" sz="1800" dirty="0"/>
          </a:p>
        </p:txBody>
      </p:sp>
      <p:sp>
        <p:nvSpPr>
          <p:cNvPr id="12" name="Text 10"/>
          <p:cNvSpPr/>
          <p:nvPr/>
        </p:nvSpPr>
        <p:spPr>
          <a:xfrm>
            <a:off x="6321326" y="2013198"/>
            <a:ext cx="2127349" cy="2133600"/>
          </a:xfrm>
          <a:prstGeom prst="rect">
            <a:avLst/>
          </a:prstGeom>
          <a:noFill/>
          <a:ln/>
        </p:spPr>
        <p:txBody>
          <a:bodyPr wrap="square" lIns="0" tIns="0" rIns="0" bIns="0" rtlCol="0" anchor="t"/>
          <a:lstStyle/>
          <a:p>
            <a:pPr marL="0" indent="0">
              <a:lnSpc>
                <a:spcPts val="2100"/>
              </a:lnSpc>
              <a:buNone/>
            </a:pPr>
            <a:r>
              <a:rPr lang="en-US" sz="1350" dirty="0">
                <a:solidFill>
                  <a:srgbClr val="5D5852"/>
                </a:solidFill>
                <a:latin typeface="ui-sans-serif" pitchFamily="34" charset="0"/>
                <a:ea typeface="ui-sans-serif" pitchFamily="34" charset="-122"/>
                <a:cs typeface="ui-sans-serif" pitchFamily="34" charset="-120"/>
              </a:rPr>
              <a:t>From the 1840s to 1880s, higher posts went to Russians, Romanian worship was officially banned in 1870, and hundreds of churches were closed or pressured.</a:t>
            </a:r>
            <a:endParaRPr lang="en-US" sz="1350" dirty="0"/>
          </a:p>
        </p:txBody>
      </p:sp>
      <p:sp>
        <p:nvSpPr>
          <p:cNvPr id="13" name="Text 11"/>
          <p:cNvSpPr/>
          <p:nvPr/>
        </p:nvSpPr>
        <p:spPr>
          <a:xfrm>
            <a:off x="457200" y="4613523"/>
            <a:ext cx="8229600" cy="800100"/>
          </a:xfrm>
          <a:prstGeom prst="rect">
            <a:avLst/>
          </a:prstGeom>
          <a:noFill/>
          <a:ln/>
        </p:spPr>
        <p:txBody>
          <a:bodyPr wrap="square" lIns="0" tIns="0" rIns="0" bIns="0" rtlCol="0" anchor="t"/>
          <a:lstStyle/>
          <a:p>
            <a:pPr marL="0" indent="0">
              <a:lnSpc>
                <a:spcPts val="2100"/>
              </a:lnSpc>
              <a:buNone/>
            </a:pPr>
            <a:r>
              <a:rPr lang="en-US" sz="1500" dirty="0">
                <a:solidFill>
                  <a:srgbClr val="5D5852"/>
                </a:solidFill>
                <a:latin typeface="ui-sans-serif" pitchFamily="34" charset="0"/>
                <a:ea typeface="ui-sans-serif" pitchFamily="34" charset="-122"/>
                <a:cs typeface="ui-sans-serif" pitchFamily="34" charset="-120"/>
              </a:rPr>
              <a:t>Yet the policy never fully succeeded: many churches still used Romanian or mixed liturgical forms, and lay religion often kept the vernacular alive better than the school system did.</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457200" y="1709142"/>
            <a:ext cx="8229600" cy="2589163"/>
          </a:xfrm>
          <a:prstGeom prst="roundRect">
            <a:avLst>
              <a:gd name="adj" fmla="val 56506"/>
            </a:avLst>
          </a:prstGeom>
          <a:solidFill>
            <a:srgbClr val="DDD5CB"/>
          </a:solidFill>
          <a:ln w="9525">
            <a:solidFill>
              <a:srgbClr val="DDD5CB"/>
            </a:solidFill>
          </a:ln>
        </p:spPr>
        <p:txBody>
          <a:bodyPr wrap="none" lIns="0" tIns="0" rIns="0" bIns="0" rtlCol="0" anchor="ctr">
            <a:normAutofit/>
          </a:bodyPr>
          <a:lstStyle/>
          <a:p>
            <a:pPr marL="0" indent="0">
              <a:buNone/>
            </a:pPr>
            <a:endParaRPr lang="en-US" dirty="0"/>
          </a:p>
        </p:txBody>
      </p:sp>
      <p:sp>
        <p:nvSpPr>
          <p:cNvPr id="3" name="Text 1"/>
          <p:cNvSpPr/>
          <p:nvPr/>
        </p:nvSpPr>
        <p:spPr>
          <a:xfrm>
            <a:off x="466725" y="1718667"/>
            <a:ext cx="2197596" cy="352276"/>
          </a:xfrm>
          <a:prstGeom prst="rect">
            <a:avLst/>
          </a:prstGeom>
          <a:solidFill>
            <a:srgbClr val="0D5E63"/>
          </a:solidFill>
          <a:ln/>
        </p:spPr>
        <p:txBody>
          <a:bodyPr wrap="square" lIns="114300" tIns="114300" rIns="114300" bIns="114300" rtlCol="0" anchor="t">
            <a:normAutofit fontScale="85000" lnSpcReduction="10000"/>
          </a:bodyPr>
          <a:lstStyle/>
          <a:p>
            <a:pPr marL="0" indent="0" algn="l">
              <a:buNone/>
            </a:pPr>
            <a:r>
              <a:rPr lang="en-US" sz="1080" b="1" dirty="0">
                <a:solidFill>
                  <a:srgbClr val="FFFFFF"/>
                </a:solidFill>
                <a:latin typeface="ui-sans-serif" pitchFamily="34" charset="0"/>
                <a:ea typeface="ui-sans-serif" pitchFamily="34" charset="-122"/>
                <a:cs typeface="ui-sans-serif" pitchFamily="34" charset="-120"/>
              </a:rPr>
              <a:t>Group</a:t>
            </a:r>
            <a:endParaRPr lang="en-US" sz="1080" dirty="0"/>
          </a:p>
        </p:txBody>
      </p:sp>
      <p:sp>
        <p:nvSpPr>
          <p:cNvPr id="4" name="Text 2"/>
          <p:cNvSpPr/>
          <p:nvPr/>
        </p:nvSpPr>
        <p:spPr>
          <a:xfrm>
            <a:off x="2673846" y="1718667"/>
            <a:ext cx="2996952" cy="352276"/>
          </a:xfrm>
          <a:prstGeom prst="rect">
            <a:avLst/>
          </a:prstGeom>
          <a:solidFill>
            <a:srgbClr val="0D5E63"/>
          </a:solidFill>
          <a:ln/>
        </p:spPr>
        <p:txBody>
          <a:bodyPr wrap="square" lIns="114300" tIns="114300" rIns="114300" bIns="114300" rtlCol="0" anchor="t">
            <a:normAutofit fontScale="85000" lnSpcReduction="10000"/>
          </a:bodyPr>
          <a:lstStyle/>
          <a:p>
            <a:pPr marL="0" indent="0" algn="l">
              <a:buNone/>
            </a:pPr>
            <a:r>
              <a:rPr lang="en-US" sz="1080" b="1" dirty="0">
                <a:solidFill>
                  <a:srgbClr val="FFFFFF"/>
                </a:solidFill>
                <a:latin typeface="ui-sans-serif" pitchFamily="34" charset="0"/>
                <a:ea typeface="ui-sans-serif" pitchFamily="34" charset="-122"/>
                <a:cs typeface="ui-sans-serif" pitchFamily="34" charset="-120"/>
              </a:rPr>
              <a:t>Main effect</a:t>
            </a:r>
            <a:endParaRPr lang="en-US" sz="1080" dirty="0"/>
          </a:p>
        </p:txBody>
      </p:sp>
      <p:sp>
        <p:nvSpPr>
          <p:cNvPr id="5" name="Text 3"/>
          <p:cNvSpPr/>
          <p:nvPr/>
        </p:nvSpPr>
        <p:spPr>
          <a:xfrm>
            <a:off x="5680323" y="1718667"/>
            <a:ext cx="2996952" cy="352276"/>
          </a:xfrm>
          <a:prstGeom prst="rect">
            <a:avLst/>
          </a:prstGeom>
          <a:solidFill>
            <a:srgbClr val="0D5E63"/>
          </a:solidFill>
          <a:ln/>
        </p:spPr>
        <p:txBody>
          <a:bodyPr wrap="square" lIns="114300" tIns="114300" rIns="114300" bIns="114300" rtlCol="0" anchor="t">
            <a:normAutofit fontScale="85000" lnSpcReduction="10000"/>
          </a:bodyPr>
          <a:lstStyle/>
          <a:p>
            <a:pPr marL="0" indent="0" algn="l">
              <a:buNone/>
            </a:pPr>
            <a:r>
              <a:rPr lang="en-US" sz="1080" b="1" dirty="0">
                <a:solidFill>
                  <a:srgbClr val="FFFFFF"/>
                </a:solidFill>
                <a:latin typeface="ui-sans-serif" pitchFamily="34" charset="0"/>
                <a:ea typeface="ui-sans-serif" pitchFamily="34" charset="-122"/>
                <a:cs typeface="ui-sans-serif" pitchFamily="34" charset="-120"/>
              </a:rPr>
              <a:t>Result</a:t>
            </a:r>
            <a:endParaRPr lang="en-US" sz="1080" dirty="0"/>
          </a:p>
        </p:txBody>
      </p:sp>
      <p:sp>
        <p:nvSpPr>
          <p:cNvPr id="6" name="Text 4"/>
          <p:cNvSpPr/>
          <p:nvPr/>
        </p:nvSpPr>
        <p:spPr>
          <a:xfrm>
            <a:off x="466725" y="2080468"/>
            <a:ext cx="2197596" cy="675829"/>
          </a:xfrm>
          <a:prstGeom prst="rect">
            <a:avLst/>
          </a:prstGeom>
          <a:solidFill>
            <a:srgbClr val="FBF9F5"/>
          </a:solidFill>
          <a:ln/>
        </p:spPr>
        <p:txBody>
          <a:bodyPr wrap="square" lIns="114300" tIns="114300" rIns="114300" bIns="114300" rtlCol="0" anchor="t">
            <a:normAutofit/>
          </a:bodyPr>
          <a:lstStyle/>
          <a:p>
            <a:pPr marL="0" indent="0" algn="l">
              <a:buNone/>
            </a:pPr>
            <a:r>
              <a:rPr lang="en-US" sz="1080" dirty="0">
                <a:solidFill>
                  <a:srgbClr val="1F1A17"/>
                </a:solidFill>
                <a:latin typeface="ui-sans-serif" pitchFamily="34" charset="0"/>
                <a:ea typeface="ui-sans-serif" pitchFamily="34" charset="-122"/>
                <a:cs typeface="ui-sans-serif" pitchFamily="34" charset="-120"/>
              </a:rPr>
              <a:t>Nobility &amp; educated class</a:t>
            </a:r>
            <a:endParaRPr lang="en-US" sz="1080" dirty="0"/>
          </a:p>
        </p:txBody>
      </p:sp>
      <p:sp>
        <p:nvSpPr>
          <p:cNvPr id="7" name="Text 5"/>
          <p:cNvSpPr/>
          <p:nvPr/>
        </p:nvSpPr>
        <p:spPr>
          <a:xfrm>
            <a:off x="2673846" y="2080468"/>
            <a:ext cx="2996952" cy="675829"/>
          </a:xfrm>
          <a:prstGeom prst="rect">
            <a:avLst/>
          </a:prstGeom>
          <a:solidFill>
            <a:srgbClr val="FBF9F5"/>
          </a:solidFill>
          <a:ln/>
        </p:spPr>
        <p:txBody>
          <a:bodyPr wrap="square" lIns="114300" tIns="114300" rIns="114300" bIns="114300" rtlCol="0" anchor="t">
            <a:normAutofit/>
          </a:bodyPr>
          <a:lstStyle/>
          <a:p>
            <a:pPr marL="0" indent="0" algn="l">
              <a:buNone/>
            </a:pPr>
            <a:r>
              <a:rPr lang="en-US" sz="1080" dirty="0">
                <a:solidFill>
                  <a:srgbClr val="1F1A17"/>
                </a:solidFill>
                <a:latin typeface="ui-sans-serif" pitchFamily="34" charset="0"/>
                <a:ea typeface="ui-sans-serif" pitchFamily="34" charset="-122"/>
                <a:cs typeface="ui-sans-serif" pitchFamily="34" charset="-120"/>
              </a:rPr>
              <a:t>Russian schools, careers, imperial universities, mixed noble recruitment.</a:t>
            </a:r>
            <a:endParaRPr lang="en-US" sz="1080" dirty="0"/>
          </a:p>
        </p:txBody>
      </p:sp>
      <p:sp>
        <p:nvSpPr>
          <p:cNvPr id="8" name="Text 6"/>
          <p:cNvSpPr/>
          <p:nvPr/>
        </p:nvSpPr>
        <p:spPr>
          <a:xfrm>
            <a:off x="5680323" y="2080468"/>
            <a:ext cx="2996952" cy="675829"/>
          </a:xfrm>
          <a:prstGeom prst="rect">
            <a:avLst/>
          </a:prstGeom>
          <a:solidFill>
            <a:srgbClr val="FBF9F5"/>
          </a:solidFill>
          <a:ln/>
        </p:spPr>
        <p:txBody>
          <a:bodyPr wrap="square" lIns="114300" tIns="114300" rIns="114300" bIns="114300" rtlCol="0" anchor="t">
            <a:normAutofit lnSpcReduction="10000"/>
          </a:bodyPr>
          <a:lstStyle/>
          <a:p>
            <a:pPr marL="0" indent="0" algn="l">
              <a:buNone/>
            </a:pPr>
            <a:r>
              <a:rPr lang="en-US" sz="1080" dirty="0">
                <a:solidFill>
                  <a:srgbClr val="1F1A17"/>
                </a:solidFill>
                <a:latin typeface="ui-sans-serif" pitchFamily="34" charset="0"/>
                <a:ea typeface="ui-sans-serif" pitchFamily="34" charset="-122"/>
                <a:cs typeface="ui-sans-serif" pitchFamily="34" charset="-120"/>
              </a:rPr>
              <a:t>Large parts of the indigenous elite assimilated linguistically and culturally to Russian high society.</a:t>
            </a:r>
            <a:endParaRPr lang="en-US" sz="1080" dirty="0"/>
          </a:p>
        </p:txBody>
      </p:sp>
      <p:sp>
        <p:nvSpPr>
          <p:cNvPr id="9" name="Text 7"/>
          <p:cNvSpPr/>
          <p:nvPr/>
        </p:nvSpPr>
        <p:spPr>
          <a:xfrm>
            <a:off x="466725" y="2765822"/>
            <a:ext cx="2197596" cy="837605"/>
          </a:xfrm>
          <a:prstGeom prst="rect">
            <a:avLst/>
          </a:prstGeom>
          <a:solidFill>
            <a:srgbClr val="FBF9F5"/>
          </a:solidFill>
          <a:ln/>
        </p:spPr>
        <p:txBody>
          <a:bodyPr wrap="square" lIns="114300" tIns="114300" rIns="114300" bIns="114300" rtlCol="0" anchor="t">
            <a:normAutofit/>
          </a:bodyPr>
          <a:lstStyle/>
          <a:p>
            <a:pPr marL="0" indent="0" algn="l">
              <a:buNone/>
            </a:pPr>
            <a:r>
              <a:rPr lang="en-US" sz="1080" dirty="0">
                <a:solidFill>
                  <a:srgbClr val="1F1A17"/>
                </a:solidFill>
                <a:latin typeface="ui-sans-serif" pitchFamily="34" charset="0"/>
                <a:ea typeface="ui-sans-serif" pitchFamily="34" charset="-122"/>
                <a:cs typeface="ui-sans-serif" pitchFamily="34" charset="-120"/>
              </a:rPr>
              <a:t>Peasantry</a:t>
            </a:r>
            <a:endParaRPr lang="en-US" sz="1080" dirty="0"/>
          </a:p>
        </p:txBody>
      </p:sp>
      <p:sp>
        <p:nvSpPr>
          <p:cNvPr id="10" name="Text 8"/>
          <p:cNvSpPr/>
          <p:nvPr/>
        </p:nvSpPr>
        <p:spPr>
          <a:xfrm>
            <a:off x="2673846" y="2765822"/>
            <a:ext cx="2996952" cy="837605"/>
          </a:xfrm>
          <a:prstGeom prst="rect">
            <a:avLst/>
          </a:prstGeom>
          <a:solidFill>
            <a:srgbClr val="FBF9F5"/>
          </a:solidFill>
          <a:ln/>
        </p:spPr>
        <p:txBody>
          <a:bodyPr wrap="square" lIns="114300" tIns="114300" rIns="114300" bIns="114300" rtlCol="0" anchor="t">
            <a:normAutofit/>
          </a:bodyPr>
          <a:lstStyle/>
          <a:p>
            <a:pPr marL="0" indent="0" algn="l">
              <a:buNone/>
            </a:pPr>
            <a:r>
              <a:rPr lang="en-US" sz="1080" dirty="0">
                <a:solidFill>
                  <a:srgbClr val="1F1A17"/>
                </a:solidFill>
                <a:latin typeface="ui-sans-serif" pitchFamily="34" charset="0"/>
                <a:ea typeface="ui-sans-serif" pitchFamily="34" charset="-122"/>
                <a:cs typeface="ui-sans-serif" pitchFamily="34" charset="-120"/>
              </a:rPr>
              <a:t>Too little schooling, too few teachers, short winter school years, weak access to books.</a:t>
            </a:r>
            <a:endParaRPr lang="en-US" sz="1080" dirty="0"/>
          </a:p>
        </p:txBody>
      </p:sp>
      <p:sp>
        <p:nvSpPr>
          <p:cNvPr id="11" name="Text 9"/>
          <p:cNvSpPr/>
          <p:nvPr/>
        </p:nvSpPr>
        <p:spPr>
          <a:xfrm>
            <a:off x="5680323" y="2765822"/>
            <a:ext cx="2996952" cy="837605"/>
          </a:xfrm>
          <a:prstGeom prst="rect">
            <a:avLst/>
          </a:prstGeom>
          <a:solidFill>
            <a:srgbClr val="FBF9F5"/>
          </a:solidFill>
          <a:ln/>
        </p:spPr>
        <p:txBody>
          <a:bodyPr wrap="square" lIns="114300" tIns="114300" rIns="114300" bIns="114300" rtlCol="0" anchor="t">
            <a:normAutofit/>
          </a:bodyPr>
          <a:lstStyle/>
          <a:p>
            <a:pPr marL="0" indent="0" algn="l">
              <a:buNone/>
            </a:pPr>
            <a:r>
              <a:rPr lang="en-US" sz="1080" dirty="0">
                <a:solidFill>
                  <a:srgbClr val="1F1A17"/>
                </a:solidFill>
                <a:latin typeface="ui-sans-serif" pitchFamily="34" charset="0"/>
                <a:ea typeface="ui-sans-serif" pitchFamily="34" charset="-122"/>
                <a:cs typeface="ui-sans-serif" pitchFamily="34" charset="-120"/>
              </a:rPr>
              <a:t>Not mass Russification, but mass illiteracy; in 1897 only 10.5% of Moldovan men and 1.7% of Moldovan women were literate.</a:t>
            </a:r>
            <a:endParaRPr lang="en-US" sz="1080" dirty="0"/>
          </a:p>
        </p:txBody>
      </p:sp>
      <p:sp>
        <p:nvSpPr>
          <p:cNvPr id="12" name="Text 10"/>
          <p:cNvSpPr/>
          <p:nvPr/>
        </p:nvSpPr>
        <p:spPr>
          <a:xfrm>
            <a:off x="466725" y="3612952"/>
            <a:ext cx="2197596" cy="675829"/>
          </a:xfrm>
          <a:prstGeom prst="rect">
            <a:avLst/>
          </a:prstGeom>
          <a:solidFill>
            <a:srgbClr val="FBF9F5"/>
          </a:solidFill>
          <a:ln/>
        </p:spPr>
        <p:txBody>
          <a:bodyPr wrap="square" lIns="114300" tIns="114300" rIns="114300" bIns="114300" rtlCol="0" anchor="t">
            <a:normAutofit/>
          </a:bodyPr>
          <a:lstStyle/>
          <a:p>
            <a:pPr marL="0" indent="0" algn="l">
              <a:buNone/>
            </a:pPr>
            <a:r>
              <a:rPr lang="en-US" sz="1080" dirty="0">
                <a:solidFill>
                  <a:srgbClr val="1F1A17"/>
                </a:solidFill>
                <a:latin typeface="ui-sans-serif" pitchFamily="34" charset="0"/>
                <a:ea typeface="ui-sans-serif" pitchFamily="34" charset="-122"/>
                <a:cs typeface="ui-sans-serif" pitchFamily="34" charset="-120"/>
              </a:rPr>
              <a:t>Clergy &amp; believers</a:t>
            </a:r>
            <a:endParaRPr lang="en-US" sz="1080" dirty="0"/>
          </a:p>
        </p:txBody>
      </p:sp>
      <p:sp>
        <p:nvSpPr>
          <p:cNvPr id="13" name="Text 11"/>
          <p:cNvSpPr/>
          <p:nvPr/>
        </p:nvSpPr>
        <p:spPr>
          <a:xfrm>
            <a:off x="2673846" y="3612952"/>
            <a:ext cx="2996952" cy="675829"/>
          </a:xfrm>
          <a:prstGeom prst="rect">
            <a:avLst/>
          </a:prstGeom>
          <a:solidFill>
            <a:srgbClr val="FBF9F5"/>
          </a:solidFill>
          <a:ln/>
        </p:spPr>
        <p:txBody>
          <a:bodyPr wrap="square" lIns="114300" tIns="114300" rIns="114300" bIns="114300" rtlCol="0" anchor="t">
            <a:normAutofit/>
          </a:bodyPr>
          <a:lstStyle/>
          <a:p>
            <a:pPr marL="0" indent="0" algn="l">
              <a:buNone/>
            </a:pPr>
            <a:r>
              <a:rPr lang="en-US" sz="1080" dirty="0">
                <a:solidFill>
                  <a:srgbClr val="1F1A17"/>
                </a:solidFill>
                <a:latin typeface="ui-sans-serif" pitchFamily="34" charset="0"/>
                <a:ea typeface="ui-sans-serif" pitchFamily="34" charset="-122"/>
                <a:cs typeface="ui-sans-serif" pitchFamily="34" charset="-120"/>
              </a:rPr>
              <a:t>Romanian displaced by Russian and Church Slavonic in worship and seminaries.</a:t>
            </a:r>
            <a:endParaRPr lang="en-US" sz="1080" dirty="0"/>
          </a:p>
        </p:txBody>
      </p:sp>
      <p:sp>
        <p:nvSpPr>
          <p:cNvPr id="14" name="Text 12"/>
          <p:cNvSpPr/>
          <p:nvPr/>
        </p:nvSpPr>
        <p:spPr>
          <a:xfrm>
            <a:off x="5680323" y="3612952"/>
            <a:ext cx="2996952" cy="675829"/>
          </a:xfrm>
          <a:prstGeom prst="rect">
            <a:avLst/>
          </a:prstGeom>
          <a:solidFill>
            <a:srgbClr val="FBF9F5"/>
          </a:solidFill>
          <a:ln/>
        </p:spPr>
        <p:txBody>
          <a:bodyPr wrap="square" lIns="114300" tIns="114300" rIns="114300" bIns="114300" rtlCol="0" anchor="t">
            <a:normAutofit lnSpcReduction="10000"/>
          </a:bodyPr>
          <a:lstStyle/>
          <a:p>
            <a:pPr marL="0" indent="0" algn="l">
              <a:buNone/>
            </a:pPr>
            <a:r>
              <a:rPr lang="en-US" sz="1080" dirty="0">
                <a:solidFill>
                  <a:srgbClr val="1F1A17"/>
                </a:solidFill>
                <a:latin typeface="ui-sans-serif" pitchFamily="34" charset="0"/>
                <a:ea typeface="ui-sans-serif" pitchFamily="34" charset="-122"/>
                <a:cs typeface="ui-sans-serif" pitchFamily="34" charset="-120"/>
              </a:rPr>
              <a:t>Alienation fed apathy, informal religion, and movements like that around the monk Inochentie.</a:t>
            </a:r>
            <a:endParaRPr lang="en-US" sz="1080" dirty="0"/>
          </a:p>
        </p:txBody>
      </p:sp>
      <p:sp>
        <p:nvSpPr>
          <p:cNvPr id="15" name="Text 13"/>
          <p:cNvSpPr/>
          <p:nvPr/>
        </p:nvSpPr>
        <p:spPr>
          <a:xfrm>
            <a:off x="457200" y="845046"/>
            <a:ext cx="8394192" cy="178296"/>
          </a:xfrm>
          <a:prstGeom prst="rect">
            <a:avLst/>
          </a:prstGeom>
          <a:noFill/>
          <a:ln/>
        </p:spPr>
        <p:txBody>
          <a:bodyPr wrap="square" lIns="0" tIns="0" rIns="0" bIns="0" rtlCol="0" anchor="t"/>
          <a:lstStyle/>
          <a:p>
            <a:pPr marL="0" indent="0">
              <a:lnSpc>
                <a:spcPts val="1404"/>
              </a:lnSpc>
              <a:buNone/>
            </a:pPr>
            <a:r>
              <a:rPr lang="en-US" sz="936" b="1" dirty="0">
                <a:solidFill>
                  <a:srgbClr val="0B6A6F"/>
                </a:solidFill>
                <a:latin typeface="ui-sans-serif" pitchFamily="34" charset="0"/>
                <a:ea typeface="ui-sans-serif" pitchFamily="34" charset="-122"/>
                <a:cs typeface="ui-sans-serif" pitchFamily="34" charset="-120"/>
              </a:rPr>
              <a:t>Social outcomes</a:t>
            </a:r>
            <a:endParaRPr lang="en-US" sz="936" dirty="0"/>
          </a:p>
        </p:txBody>
      </p:sp>
      <p:sp>
        <p:nvSpPr>
          <p:cNvPr id="16" name="Text 14"/>
          <p:cNvSpPr/>
          <p:nvPr/>
        </p:nvSpPr>
        <p:spPr>
          <a:xfrm>
            <a:off x="457200" y="1023342"/>
            <a:ext cx="8394192" cy="457200"/>
          </a:xfrm>
          <a:prstGeom prst="rect">
            <a:avLst/>
          </a:prstGeom>
          <a:noFill/>
          <a:ln/>
        </p:spPr>
        <p:txBody>
          <a:bodyPr wrap="square" lIns="0" tIns="0" rIns="0" bIns="0" rtlCol="0" anchor="t"/>
          <a:lstStyle/>
          <a:p>
            <a:pPr marL="0" indent="0">
              <a:lnSpc>
                <a:spcPts val="3600"/>
              </a:lnSpc>
              <a:buNone/>
            </a:pPr>
            <a:r>
              <a:rPr lang="en-US" sz="3600" dirty="0">
                <a:solidFill>
                  <a:srgbClr val="1F1A17"/>
                </a:solidFill>
                <a:latin typeface="Playfair Display" pitchFamily="34" charset="0"/>
                <a:ea typeface="Playfair Display" pitchFamily="34" charset="-122"/>
                <a:cs typeface="Playfair Display" pitchFamily="34" charset="-120"/>
              </a:rPr>
              <a:t>Russification hit classes differently</a:t>
            </a:r>
            <a:endParaRPr lang="en-US" sz="3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457200" y="1165473"/>
            <a:ext cx="2590800" cy="3105150"/>
          </a:xfrm>
          <a:prstGeom prst="roundRect">
            <a:avLst>
              <a:gd name="adj" fmla="val 56471"/>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3" name="Text 1"/>
          <p:cNvSpPr/>
          <p:nvPr/>
        </p:nvSpPr>
        <p:spPr>
          <a:xfrm>
            <a:off x="3276600" y="1165473"/>
            <a:ext cx="2590800" cy="3105150"/>
          </a:xfrm>
          <a:prstGeom prst="roundRect">
            <a:avLst>
              <a:gd name="adj" fmla="val 56471"/>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4" name="Text 2"/>
          <p:cNvSpPr/>
          <p:nvPr/>
        </p:nvSpPr>
        <p:spPr>
          <a:xfrm>
            <a:off x="6096000" y="1165473"/>
            <a:ext cx="2590800" cy="3105150"/>
          </a:xfrm>
          <a:prstGeom prst="roundRect">
            <a:avLst>
              <a:gd name="adj" fmla="val 56471"/>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5" name="Text 3"/>
          <p:cNvSpPr/>
          <p:nvPr/>
        </p:nvSpPr>
        <p:spPr>
          <a:xfrm>
            <a:off x="457200" y="-155823"/>
            <a:ext cx="8394192" cy="178296"/>
          </a:xfrm>
          <a:prstGeom prst="rect">
            <a:avLst/>
          </a:prstGeom>
          <a:noFill/>
          <a:ln/>
        </p:spPr>
        <p:txBody>
          <a:bodyPr wrap="square" lIns="0" tIns="0" rIns="0" bIns="0" rtlCol="0" anchor="t"/>
          <a:lstStyle/>
          <a:p>
            <a:pPr marL="0" indent="0">
              <a:lnSpc>
                <a:spcPts val="1404"/>
              </a:lnSpc>
              <a:buNone/>
            </a:pPr>
            <a:r>
              <a:rPr lang="en-US" sz="936" b="1" dirty="0">
                <a:solidFill>
                  <a:srgbClr val="0B6A6F"/>
                </a:solidFill>
                <a:latin typeface="ui-sans-serif" pitchFamily="34" charset="0"/>
                <a:ea typeface="ui-sans-serif" pitchFamily="34" charset="-122"/>
                <a:cs typeface="ui-sans-serif" pitchFamily="34" charset="-120"/>
              </a:rPr>
              <a:t>Economy</a:t>
            </a:r>
            <a:endParaRPr lang="en-US" sz="936" dirty="0"/>
          </a:p>
        </p:txBody>
      </p:sp>
      <p:sp>
        <p:nvSpPr>
          <p:cNvPr id="6" name="Text 4"/>
          <p:cNvSpPr/>
          <p:nvPr/>
        </p:nvSpPr>
        <p:spPr>
          <a:xfrm>
            <a:off x="457200" y="22473"/>
            <a:ext cx="8229600" cy="914400"/>
          </a:xfrm>
          <a:prstGeom prst="rect">
            <a:avLst/>
          </a:prstGeom>
          <a:noFill/>
          <a:ln/>
        </p:spPr>
        <p:txBody>
          <a:bodyPr wrap="square" lIns="0" tIns="0" rIns="0" bIns="0" rtlCol="0" anchor="t"/>
          <a:lstStyle/>
          <a:p>
            <a:pPr marL="0" indent="0">
              <a:lnSpc>
                <a:spcPts val="3600"/>
              </a:lnSpc>
              <a:buNone/>
            </a:pPr>
            <a:r>
              <a:rPr lang="en-US" sz="3600" dirty="0">
                <a:solidFill>
                  <a:srgbClr val="1F1A17"/>
                </a:solidFill>
                <a:latin typeface="Playfair Display" pitchFamily="34" charset="0"/>
                <a:ea typeface="Playfair Display" pitchFamily="34" charset="-122"/>
                <a:cs typeface="Playfair Display" pitchFamily="34" charset="-120"/>
              </a:rPr>
              <a:t>Agricultural wealth, structural weakness</a:t>
            </a:r>
            <a:endParaRPr lang="en-US" sz="3600" dirty="0"/>
          </a:p>
        </p:txBody>
      </p:sp>
      <p:sp>
        <p:nvSpPr>
          <p:cNvPr id="7" name="Text 5"/>
          <p:cNvSpPr/>
          <p:nvPr/>
        </p:nvSpPr>
        <p:spPr>
          <a:xfrm>
            <a:off x="892629" y="1640114"/>
            <a:ext cx="1917246" cy="677884"/>
          </a:xfrm>
          <a:prstGeom prst="rect">
            <a:avLst/>
          </a:prstGeom>
          <a:noFill/>
          <a:ln/>
        </p:spPr>
        <p:txBody>
          <a:bodyPr wrap="square" lIns="0" tIns="0" rIns="0" bIns="0" rtlCol="0" anchor="t"/>
          <a:lstStyle/>
          <a:p>
            <a:pPr marL="0" indent="0">
              <a:lnSpc>
                <a:spcPts val="2400"/>
              </a:lnSpc>
              <a:buNone/>
            </a:pPr>
            <a:r>
              <a:rPr lang="en-US" sz="1800" b="1" dirty="0">
                <a:solidFill>
                  <a:srgbClr val="0B6A6F"/>
                </a:solidFill>
                <a:latin typeface="ui-sans-serif" pitchFamily="34" charset="0"/>
                <a:ea typeface="ui-sans-serif" pitchFamily="34" charset="-122"/>
                <a:cs typeface="ui-sans-serif" pitchFamily="34" charset="-120"/>
              </a:rPr>
              <a:t>What Bessarabia produced</a:t>
            </a:r>
            <a:endParaRPr lang="en-US" sz="1800" dirty="0"/>
          </a:p>
        </p:txBody>
      </p:sp>
      <p:sp>
        <p:nvSpPr>
          <p:cNvPr id="8" name="Text 6"/>
          <p:cNvSpPr/>
          <p:nvPr/>
        </p:nvSpPr>
        <p:spPr>
          <a:xfrm>
            <a:off x="695325" y="2432298"/>
            <a:ext cx="2114550" cy="1600200"/>
          </a:xfrm>
          <a:prstGeom prst="rect">
            <a:avLst/>
          </a:prstGeom>
          <a:noFill/>
          <a:ln/>
        </p:spPr>
        <p:txBody>
          <a:bodyPr wrap="square" lIns="0" tIns="0" rIns="0" bIns="0" rtlCol="0" anchor="t"/>
          <a:lstStyle/>
          <a:p>
            <a:pPr marL="0" indent="0">
              <a:lnSpc>
                <a:spcPts val="2100"/>
              </a:lnSpc>
              <a:buNone/>
            </a:pPr>
            <a:r>
              <a:rPr lang="en-US" sz="1350" dirty="0">
                <a:solidFill>
                  <a:srgbClr val="5D5852"/>
                </a:solidFill>
                <a:latin typeface="ui-sans-serif" pitchFamily="34" charset="0"/>
                <a:ea typeface="ui-sans-serif" pitchFamily="34" charset="-122"/>
                <a:cs typeface="ui-sans-serif" pitchFamily="34" charset="-120"/>
              </a:rPr>
              <a:t>Grain, fruit, vegetables, wine, wool, and tobacco dominated exports; by 1900 wheat output was nearly double the Russian average.</a:t>
            </a:r>
            <a:endParaRPr lang="en-US" sz="1350" dirty="0"/>
          </a:p>
        </p:txBody>
      </p:sp>
      <p:sp>
        <p:nvSpPr>
          <p:cNvPr id="9" name="Text 7"/>
          <p:cNvSpPr/>
          <p:nvPr/>
        </p:nvSpPr>
        <p:spPr>
          <a:xfrm>
            <a:off x="3701143" y="1594098"/>
            <a:ext cx="1970423" cy="114300"/>
          </a:xfrm>
          <a:prstGeom prst="rect">
            <a:avLst/>
          </a:prstGeom>
          <a:noFill/>
          <a:ln/>
        </p:spPr>
        <p:txBody>
          <a:bodyPr wrap="square" lIns="0" tIns="0" rIns="0" bIns="0" rtlCol="0" anchor="t"/>
          <a:lstStyle/>
          <a:p>
            <a:pPr marL="0" indent="0">
              <a:lnSpc>
                <a:spcPts val="2400"/>
              </a:lnSpc>
              <a:buNone/>
            </a:pPr>
            <a:r>
              <a:rPr lang="en-US" sz="1800" b="1" dirty="0">
                <a:solidFill>
                  <a:srgbClr val="0B6A6F"/>
                </a:solidFill>
                <a:latin typeface="ui-sans-serif" pitchFamily="34" charset="0"/>
                <a:ea typeface="ui-sans-serif" pitchFamily="34" charset="-122"/>
                <a:cs typeface="ui-sans-serif" pitchFamily="34" charset="-120"/>
              </a:rPr>
              <a:t>What it lacked</a:t>
            </a:r>
            <a:endParaRPr lang="en-US" sz="1800" dirty="0"/>
          </a:p>
        </p:txBody>
      </p:sp>
      <p:sp>
        <p:nvSpPr>
          <p:cNvPr id="10" name="Text 8"/>
          <p:cNvSpPr/>
          <p:nvPr/>
        </p:nvSpPr>
        <p:spPr>
          <a:xfrm>
            <a:off x="3514725" y="1822698"/>
            <a:ext cx="2114550" cy="1600200"/>
          </a:xfrm>
          <a:prstGeom prst="rect">
            <a:avLst/>
          </a:prstGeom>
          <a:noFill/>
          <a:ln/>
        </p:spPr>
        <p:txBody>
          <a:bodyPr wrap="square" lIns="0" tIns="0" rIns="0" bIns="0" rtlCol="0" anchor="t"/>
          <a:lstStyle/>
          <a:p>
            <a:pPr marL="0" indent="0">
              <a:lnSpc>
                <a:spcPts val="2100"/>
              </a:lnSpc>
              <a:buNone/>
            </a:pPr>
            <a:r>
              <a:rPr lang="en-US" sz="1350" dirty="0">
                <a:solidFill>
                  <a:srgbClr val="5D5852"/>
                </a:solidFill>
                <a:latin typeface="ui-sans-serif" pitchFamily="34" charset="0"/>
                <a:ea typeface="ui-sans-serif" pitchFamily="34" charset="-122"/>
                <a:cs typeface="ui-sans-serif" pitchFamily="34" charset="-120"/>
              </a:rPr>
              <a:t>Industry remained tiny: only about 30,000 industrial workers by 1900, with 90% of industry tied to food processing.</a:t>
            </a:r>
            <a:endParaRPr lang="en-US" sz="1350" dirty="0"/>
          </a:p>
        </p:txBody>
      </p:sp>
      <p:sp>
        <p:nvSpPr>
          <p:cNvPr id="11" name="Text 9"/>
          <p:cNvSpPr/>
          <p:nvPr/>
        </p:nvSpPr>
        <p:spPr>
          <a:xfrm>
            <a:off x="6444343" y="1584572"/>
            <a:ext cx="2004332" cy="428625"/>
          </a:xfrm>
          <a:prstGeom prst="rect">
            <a:avLst/>
          </a:prstGeom>
          <a:noFill/>
          <a:ln/>
        </p:spPr>
        <p:txBody>
          <a:bodyPr wrap="square" lIns="0" tIns="0" rIns="0" bIns="0" rtlCol="0" anchor="t"/>
          <a:lstStyle/>
          <a:p>
            <a:pPr marL="0" indent="0">
              <a:lnSpc>
                <a:spcPts val="2400"/>
              </a:lnSpc>
              <a:buNone/>
            </a:pPr>
            <a:r>
              <a:rPr lang="en-US" sz="1800" b="1" dirty="0">
                <a:solidFill>
                  <a:srgbClr val="0B6A6F"/>
                </a:solidFill>
                <a:latin typeface="ui-sans-serif" pitchFamily="34" charset="0"/>
                <a:ea typeface="ui-sans-serif" pitchFamily="34" charset="-122"/>
                <a:cs typeface="ui-sans-serif" pitchFamily="34" charset="-120"/>
              </a:rPr>
              <a:t>Why poverty endured</a:t>
            </a:r>
            <a:endParaRPr lang="en-US" sz="1800" dirty="0"/>
          </a:p>
        </p:txBody>
      </p:sp>
      <p:sp>
        <p:nvSpPr>
          <p:cNvPr id="12" name="Text 10"/>
          <p:cNvSpPr/>
          <p:nvPr/>
        </p:nvSpPr>
        <p:spPr>
          <a:xfrm>
            <a:off x="6334125" y="2127498"/>
            <a:ext cx="2114550" cy="1600200"/>
          </a:xfrm>
          <a:prstGeom prst="rect">
            <a:avLst/>
          </a:prstGeom>
          <a:noFill/>
          <a:ln/>
        </p:spPr>
        <p:txBody>
          <a:bodyPr wrap="square" lIns="0" tIns="0" rIns="0" bIns="0" rtlCol="0" anchor="t"/>
          <a:lstStyle/>
          <a:p>
            <a:pPr marL="0" indent="0">
              <a:lnSpc>
                <a:spcPts val="2100"/>
              </a:lnSpc>
              <a:buNone/>
            </a:pPr>
            <a:r>
              <a:rPr lang="en-US" sz="1350" dirty="0">
                <a:solidFill>
                  <a:srgbClr val="5D5852"/>
                </a:solidFill>
                <a:latin typeface="ui-sans-serif" pitchFamily="34" charset="0"/>
                <a:ea typeface="ui-sans-serif" pitchFamily="34" charset="-122"/>
                <a:cs typeface="ui-sans-serif" pitchFamily="34" charset="-120"/>
              </a:rPr>
              <a:t>Landlessness, droughts, tax burdens, absentee landlords, and weak infrastructure kept the countryside vulnerable to famine and unrest.</a:t>
            </a:r>
            <a:endParaRPr lang="en-US" sz="1350" dirty="0"/>
          </a:p>
        </p:txBody>
      </p:sp>
      <p:sp>
        <p:nvSpPr>
          <p:cNvPr id="13" name="Text 11"/>
          <p:cNvSpPr/>
          <p:nvPr/>
        </p:nvSpPr>
        <p:spPr>
          <a:xfrm>
            <a:off x="457200" y="4499223"/>
            <a:ext cx="8229600" cy="800100"/>
          </a:xfrm>
          <a:prstGeom prst="rect">
            <a:avLst/>
          </a:prstGeom>
          <a:noFill/>
          <a:ln/>
        </p:spPr>
        <p:txBody>
          <a:bodyPr wrap="square" lIns="0" tIns="0" rIns="0" bIns="0" rtlCol="0" anchor="t"/>
          <a:lstStyle/>
          <a:p>
            <a:pPr marL="0" indent="0">
              <a:lnSpc>
                <a:spcPts val="2100"/>
              </a:lnSpc>
              <a:buNone/>
            </a:pPr>
            <a:r>
              <a:rPr lang="en-US" sz="1500" dirty="0">
                <a:solidFill>
                  <a:srgbClr val="5D5852"/>
                </a:solidFill>
                <a:latin typeface="ui-sans-serif" pitchFamily="34" charset="0"/>
                <a:ea typeface="ui-sans-serif" pitchFamily="34" charset="-122"/>
                <a:cs typeface="ui-sans-serif" pitchFamily="34" charset="-120"/>
              </a:rPr>
              <a:t>Railways and telegraph links integrated Bessarabia into the empire, but the tsarist state still treated it more as a strategic frontier granary than as a region to industrialize.</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457200" y="1136898"/>
            <a:ext cx="3981450" cy="2228850"/>
          </a:xfrm>
          <a:prstGeom prst="roundRect">
            <a:avLst>
              <a:gd name="adj" fmla="val 65641"/>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3" name="Text 1"/>
          <p:cNvSpPr/>
          <p:nvPr/>
        </p:nvSpPr>
        <p:spPr>
          <a:xfrm>
            <a:off x="4705350" y="1136898"/>
            <a:ext cx="3981450" cy="2228850"/>
          </a:xfrm>
          <a:prstGeom prst="roundRect">
            <a:avLst>
              <a:gd name="adj" fmla="val 65641"/>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4" name="Text 2"/>
          <p:cNvSpPr/>
          <p:nvPr/>
        </p:nvSpPr>
        <p:spPr>
          <a:xfrm>
            <a:off x="457200" y="3594348"/>
            <a:ext cx="8229600" cy="1276350"/>
          </a:xfrm>
          <a:prstGeom prst="roundRect">
            <a:avLst>
              <a:gd name="adj" fmla="val 114627"/>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5" name="Text 3"/>
          <p:cNvSpPr/>
          <p:nvPr/>
        </p:nvSpPr>
        <p:spPr>
          <a:xfrm>
            <a:off x="457200" y="272802"/>
            <a:ext cx="8394192" cy="178296"/>
          </a:xfrm>
          <a:prstGeom prst="rect">
            <a:avLst/>
          </a:prstGeom>
          <a:noFill/>
          <a:ln/>
        </p:spPr>
        <p:txBody>
          <a:bodyPr wrap="square" lIns="0" tIns="0" rIns="0" bIns="0" rtlCol="0" anchor="t"/>
          <a:lstStyle/>
          <a:p>
            <a:pPr marL="0" indent="0">
              <a:lnSpc>
                <a:spcPts val="1404"/>
              </a:lnSpc>
              <a:buNone/>
            </a:pPr>
            <a:r>
              <a:rPr lang="en-US" sz="936" b="1" dirty="0">
                <a:solidFill>
                  <a:srgbClr val="0B6A6F"/>
                </a:solidFill>
                <a:latin typeface="ui-sans-serif" pitchFamily="34" charset="0"/>
                <a:ea typeface="ui-sans-serif" pitchFamily="34" charset="-122"/>
                <a:cs typeface="ui-sans-serif" pitchFamily="34" charset="-120"/>
              </a:rPr>
              <a:t>Chişinău</a:t>
            </a:r>
            <a:endParaRPr lang="en-US" sz="936" dirty="0"/>
          </a:p>
        </p:txBody>
      </p:sp>
      <p:sp>
        <p:nvSpPr>
          <p:cNvPr id="6" name="Text 4"/>
          <p:cNvSpPr/>
          <p:nvPr/>
        </p:nvSpPr>
        <p:spPr>
          <a:xfrm>
            <a:off x="457200" y="451098"/>
            <a:ext cx="8394192" cy="457200"/>
          </a:xfrm>
          <a:prstGeom prst="rect">
            <a:avLst/>
          </a:prstGeom>
          <a:noFill/>
          <a:ln/>
        </p:spPr>
        <p:txBody>
          <a:bodyPr wrap="square" lIns="0" tIns="0" rIns="0" bIns="0" rtlCol="0" anchor="t"/>
          <a:lstStyle/>
          <a:p>
            <a:pPr marL="0" indent="0">
              <a:lnSpc>
                <a:spcPts val="3600"/>
              </a:lnSpc>
              <a:buNone/>
            </a:pPr>
            <a:r>
              <a:rPr lang="en-US" sz="3600" dirty="0">
                <a:solidFill>
                  <a:srgbClr val="1F1A17"/>
                </a:solidFill>
                <a:latin typeface="Playfair Display" pitchFamily="34" charset="0"/>
                <a:ea typeface="Playfair Display" pitchFamily="34" charset="-122"/>
                <a:cs typeface="Playfair Display" pitchFamily="34" charset="-120"/>
              </a:rPr>
              <a:t>From frontier town to provincial capital</a:t>
            </a:r>
            <a:endParaRPr lang="en-US" sz="3600" dirty="0"/>
          </a:p>
        </p:txBody>
      </p:sp>
      <p:sp>
        <p:nvSpPr>
          <p:cNvPr id="7" name="Text 5"/>
          <p:cNvSpPr/>
          <p:nvPr/>
        </p:nvSpPr>
        <p:spPr>
          <a:xfrm>
            <a:off x="841829" y="1555997"/>
            <a:ext cx="3428800" cy="123825"/>
          </a:xfrm>
          <a:prstGeom prst="rect">
            <a:avLst/>
          </a:prstGeom>
          <a:noFill/>
          <a:ln/>
        </p:spPr>
        <p:txBody>
          <a:bodyPr wrap="square" lIns="0" tIns="0" rIns="0" bIns="0" rtlCol="0" anchor="t"/>
          <a:lstStyle/>
          <a:p>
            <a:pPr marL="0" indent="0">
              <a:lnSpc>
                <a:spcPts val="2400"/>
              </a:lnSpc>
              <a:buNone/>
            </a:pPr>
            <a:r>
              <a:rPr lang="en-US" sz="1800" b="1" dirty="0">
                <a:solidFill>
                  <a:srgbClr val="0B6A6F"/>
                </a:solidFill>
                <a:latin typeface="ui-sans-serif" pitchFamily="34" charset="0"/>
                <a:ea typeface="ui-sans-serif" pitchFamily="34" charset="-122"/>
                <a:cs typeface="ui-sans-serif" pitchFamily="34" charset="-120"/>
              </a:rPr>
              <a:t>Urban growth</a:t>
            </a:r>
            <a:endParaRPr lang="en-US" sz="1800" dirty="0"/>
          </a:p>
        </p:txBody>
      </p:sp>
      <p:sp>
        <p:nvSpPr>
          <p:cNvPr id="8" name="Text 6"/>
          <p:cNvSpPr/>
          <p:nvPr/>
        </p:nvSpPr>
        <p:spPr>
          <a:xfrm>
            <a:off x="695325" y="1794123"/>
            <a:ext cx="3505200" cy="1333500"/>
          </a:xfrm>
          <a:prstGeom prst="rect">
            <a:avLst/>
          </a:prstGeom>
          <a:noFill/>
          <a:ln/>
        </p:spPr>
        <p:txBody>
          <a:bodyPr wrap="square" lIns="0" tIns="0" rIns="0" bIns="0" rtlCol="0" anchor="t"/>
          <a:lstStyle/>
          <a:p>
            <a:pPr marL="0" indent="0">
              <a:lnSpc>
                <a:spcPts val="2100"/>
              </a:lnSpc>
              <a:buNone/>
            </a:pPr>
            <a:r>
              <a:rPr lang="en-US" sz="1350" dirty="0">
                <a:solidFill>
                  <a:srgbClr val="5D5852"/>
                </a:solidFill>
                <a:latin typeface="ui-sans-serif" pitchFamily="34" charset="0"/>
                <a:ea typeface="ui-sans-serif" pitchFamily="34" charset="-122"/>
                <a:cs typeface="ui-sans-serif" pitchFamily="34" charset="-120"/>
              </a:rPr>
              <a:t>Chişinău became the capital in 1818, was reorganized on a modern plan in 1834, and by the 1900s had roughly 125,000 inhabitants and major civic architecture.</a:t>
            </a:r>
            <a:endParaRPr lang="en-US" sz="1350" dirty="0"/>
          </a:p>
        </p:txBody>
      </p:sp>
      <p:sp>
        <p:nvSpPr>
          <p:cNvPr id="9" name="Text 7"/>
          <p:cNvSpPr/>
          <p:nvPr/>
        </p:nvSpPr>
        <p:spPr>
          <a:xfrm>
            <a:off x="5101771" y="1473199"/>
            <a:ext cx="3417008" cy="206623"/>
          </a:xfrm>
          <a:prstGeom prst="rect">
            <a:avLst/>
          </a:prstGeom>
          <a:noFill/>
          <a:ln/>
        </p:spPr>
        <p:txBody>
          <a:bodyPr wrap="square" lIns="0" tIns="0" rIns="0" bIns="0" rtlCol="0" anchor="t"/>
          <a:lstStyle/>
          <a:p>
            <a:pPr marL="0" indent="0">
              <a:lnSpc>
                <a:spcPts val="2400"/>
              </a:lnSpc>
              <a:buNone/>
            </a:pPr>
            <a:r>
              <a:rPr lang="en-US" sz="1800" b="1" dirty="0">
                <a:solidFill>
                  <a:srgbClr val="0B6A6F"/>
                </a:solidFill>
                <a:latin typeface="ui-sans-serif" pitchFamily="34" charset="0"/>
                <a:ea typeface="ui-sans-serif" pitchFamily="34" charset="-122"/>
                <a:cs typeface="ui-sans-serif" pitchFamily="34" charset="-120"/>
              </a:rPr>
              <a:t>Jewish city</a:t>
            </a:r>
            <a:endParaRPr lang="en-US" sz="1800" dirty="0"/>
          </a:p>
        </p:txBody>
      </p:sp>
      <p:sp>
        <p:nvSpPr>
          <p:cNvPr id="10" name="Text 8"/>
          <p:cNvSpPr/>
          <p:nvPr/>
        </p:nvSpPr>
        <p:spPr>
          <a:xfrm>
            <a:off x="4943475" y="1794123"/>
            <a:ext cx="3505200" cy="1066800"/>
          </a:xfrm>
          <a:prstGeom prst="rect">
            <a:avLst/>
          </a:prstGeom>
          <a:noFill/>
          <a:ln/>
        </p:spPr>
        <p:txBody>
          <a:bodyPr wrap="square" lIns="0" tIns="0" rIns="0" bIns="0" rtlCol="0" anchor="t"/>
          <a:lstStyle/>
          <a:p>
            <a:pPr marL="0" indent="0">
              <a:lnSpc>
                <a:spcPts val="2100"/>
              </a:lnSpc>
              <a:buNone/>
            </a:pPr>
            <a:r>
              <a:rPr lang="en-US" sz="1350" dirty="0">
                <a:solidFill>
                  <a:srgbClr val="5D5852"/>
                </a:solidFill>
                <a:latin typeface="ui-sans-serif" pitchFamily="34" charset="0"/>
                <a:ea typeface="ui-sans-serif" pitchFamily="34" charset="-122"/>
                <a:cs typeface="ui-sans-serif" pitchFamily="34" charset="-120"/>
              </a:rPr>
              <a:t>By 1897 about half the city's population was Jewish, and by 1900 Chişinău had around forty synagogues, reflecting the centrality of Jewish urban life.</a:t>
            </a:r>
            <a:endParaRPr lang="en-US" sz="1350" dirty="0"/>
          </a:p>
        </p:txBody>
      </p:sp>
      <p:sp>
        <p:nvSpPr>
          <p:cNvPr id="11" name="Text 9"/>
          <p:cNvSpPr/>
          <p:nvPr/>
        </p:nvSpPr>
        <p:spPr>
          <a:xfrm>
            <a:off x="695325" y="3832473"/>
            <a:ext cx="7753350" cy="800100"/>
          </a:xfrm>
          <a:prstGeom prst="rect">
            <a:avLst/>
          </a:prstGeom>
          <a:noFill/>
          <a:ln/>
        </p:spPr>
        <p:txBody>
          <a:bodyPr wrap="square" lIns="0" tIns="0" rIns="0" bIns="0" rtlCol="0" anchor="t"/>
          <a:lstStyle/>
          <a:p>
            <a:pPr marL="0" indent="0">
              <a:lnSpc>
                <a:spcPts val="2100"/>
              </a:lnSpc>
              <a:buNone/>
            </a:pPr>
            <a:r>
              <a:rPr lang="en-US" sz="1350" dirty="0">
                <a:solidFill>
                  <a:srgbClr val="1F1A17"/>
                </a:solidFill>
                <a:latin typeface="ui-sans-serif" pitchFamily="34" charset="0"/>
                <a:ea typeface="ui-sans-serif" pitchFamily="34" charset="-122"/>
                <a:cs typeface="ui-sans-serif" pitchFamily="34" charset="-120"/>
              </a:rPr>
              <a:t>Pushkin had once mocked Chişinău as a miserable exile town, but later governors described a city of parks, cathedrals, trams, paved streets, and public buildings shaped by 19th-century imperial urbanism.</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457200" y="927348"/>
            <a:ext cx="2590800" cy="1047750"/>
          </a:xfrm>
          <a:prstGeom prst="roundRect">
            <a:avLst>
              <a:gd name="adj" fmla="val 139636"/>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3" name="Text 1"/>
          <p:cNvSpPr/>
          <p:nvPr/>
        </p:nvSpPr>
        <p:spPr>
          <a:xfrm>
            <a:off x="3276600" y="927348"/>
            <a:ext cx="2590800" cy="1047750"/>
          </a:xfrm>
          <a:prstGeom prst="roundRect">
            <a:avLst>
              <a:gd name="adj" fmla="val 139636"/>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4" name="Text 2"/>
          <p:cNvSpPr/>
          <p:nvPr/>
        </p:nvSpPr>
        <p:spPr>
          <a:xfrm>
            <a:off x="6096000" y="927348"/>
            <a:ext cx="2590800" cy="1047750"/>
          </a:xfrm>
          <a:prstGeom prst="roundRect">
            <a:avLst>
              <a:gd name="adj" fmla="val 139636"/>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5" name="Text 3"/>
          <p:cNvSpPr/>
          <p:nvPr/>
        </p:nvSpPr>
        <p:spPr>
          <a:xfrm>
            <a:off x="457200" y="2203698"/>
            <a:ext cx="8229600" cy="857250"/>
          </a:xfrm>
          <a:prstGeom prst="roundRect">
            <a:avLst>
              <a:gd name="adj" fmla="val 128000"/>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square" lIns="190500" tIns="190500" rIns="190500" bIns="190500" rtlCol="0" anchor="t">
            <a:normAutofit/>
          </a:bodyPr>
          <a:lstStyle/>
          <a:p>
            <a:pPr marL="0" indent="0" algn="l">
              <a:buNone/>
            </a:pPr>
            <a:r>
              <a:rPr lang="en-US" sz="1200" dirty="0">
                <a:solidFill>
                  <a:srgbClr val="1F1A17"/>
                </a:solidFill>
                <a:latin typeface="ui-sans-serif" pitchFamily="34" charset="0"/>
                <a:ea typeface="ui-sans-serif" pitchFamily="34" charset="-122"/>
                <a:cs typeface="ui-sans-serif" pitchFamily="34" charset="-120"/>
              </a:rPr>
              <a:t>Antisemitic propaganda, ritual-murder accusations, and police passivity or complicity fed the Easter pogrom.</a:t>
            </a:r>
            <a:endParaRPr lang="en-US" sz="1200" dirty="0"/>
          </a:p>
        </p:txBody>
      </p:sp>
      <p:sp>
        <p:nvSpPr>
          <p:cNvPr id="6" name="Text 4"/>
          <p:cNvSpPr/>
          <p:nvPr/>
        </p:nvSpPr>
        <p:spPr>
          <a:xfrm>
            <a:off x="457200" y="3213348"/>
            <a:ext cx="8229600" cy="857250"/>
          </a:xfrm>
          <a:prstGeom prst="roundRect">
            <a:avLst>
              <a:gd name="adj" fmla="val 128000"/>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square" lIns="190500" tIns="190500" rIns="190500" bIns="190500" rtlCol="0" anchor="t">
            <a:normAutofit/>
          </a:bodyPr>
          <a:lstStyle/>
          <a:p>
            <a:pPr marL="0" indent="0" algn="l">
              <a:buNone/>
            </a:pPr>
            <a:r>
              <a:rPr lang="en-US" sz="1200" dirty="0">
                <a:solidFill>
                  <a:srgbClr val="1F1A17"/>
                </a:solidFill>
                <a:latin typeface="ui-sans-serif" pitchFamily="34" charset="0"/>
                <a:ea typeface="ui-sans-serif" pitchFamily="34" charset="-122"/>
                <a:cs typeface="ui-sans-serif" pitchFamily="34" charset="-120"/>
              </a:rPr>
              <a:t>The event shocked world opinion and helped normalize the Russian word “pogrom” in international reporting.</a:t>
            </a:r>
            <a:endParaRPr lang="en-US" sz="1200" dirty="0"/>
          </a:p>
        </p:txBody>
      </p:sp>
      <p:sp>
        <p:nvSpPr>
          <p:cNvPr id="7" name="Text 5"/>
          <p:cNvSpPr/>
          <p:nvPr/>
        </p:nvSpPr>
        <p:spPr>
          <a:xfrm>
            <a:off x="457200" y="4222998"/>
            <a:ext cx="8229600" cy="857250"/>
          </a:xfrm>
          <a:prstGeom prst="roundRect">
            <a:avLst>
              <a:gd name="adj" fmla="val 128000"/>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square" lIns="190500" tIns="190500" rIns="190500" bIns="190500" rtlCol="0" anchor="t">
            <a:normAutofit/>
          </a:bodyPr>
          <a:lstStyle/>
          <a:p>
            <a:pPr marL="0" indent="0" algn="l">
              <a:buNone/>
            </a:pPr>
            <a:r>
              <a:rPr lang="en-US" sz="1200" dirty="0">
                <a:solidFill>
                  <a:srgbClr val="1F1A17"/>
                </a:solidFill>
                <a:latin typeface="ui-sans-serif" pitchFamily="34" charset="0"/>
                <a:ea typeface="ui-sans-serif" pitchFamily="34" charset="-122"/>
                <a:cs typeface="ui-sans-serif" pitchFamily="34" charset="-120"/>
              </a:rPr>
              <a:t>It also energized Jewish self-defense thinking, Zionist activism, and Hayim Nahman Bialik's iconic poetic response.</a:t>
            </a:r>
            <a:endParaRPr lang="en-US" sz="1200" dirty="0"/>
          </a:p>
        </p:txBody>
      </p:sp>
      <p:sp>
        <p:nvSpPr>
          <p:cNvPr id="8" name="Text 6"/>
          <p:cNvSpPr/>
          <p:nvPr/>
        </p:nvSpPr>
        <p:spPr>
          <a:xfrm>
            <a:off x="457200" y="63252"/>
            <a:ext cx="8394192" cy="178296"/>
          </a:xfrm>
          <a:prstGeom prst="rect">
            <a:avLst/>
          </a:prstGeom>
          <a:noFill/>
          <a:ln/>
        </p:spPr>
        <p:txBody>
          <a:bodyPr wrap="square" lIns="0" tIns="0" rIns="0" bIns="0" rtlCol="0" anchor="t"/>
          <a:lstStyle/>
          <a:p>
            <a:pPr marL="0" indent="0">
              <a:lnSpc>
                <a:spcPts val="1404"/>
              </a:lnSpc>
              <a:buNone/>
            </a:pPr>
            <a:r>
              <a:rPr lang="en-US" sz="936" b="1" dirty="0">
                <a:solidFill>
                  <a:srgbClr val="0B6A6F"/>
                </a:solidFill>
                <a:latin typeface="ui-sans-serif" pitchFamily="34" charset="0"/>
                <a:ea typeface="ui-sans-serif" pitchFamily="34" charset="-122"/>
                <a:cs typeface="ui-sans-serif" pitchFamily="34" charset="-120"/>
              </a:rPr>
              <a:t>1903</a:t>
            </a:r>
            <a:endParaRPr lang="en-US" sz="936" dirty="0"/>
          </a:p>
        </p:txBody>
      </p:sp>
      <p:sp>
        <p:nvSpPr>
          <p:cNvPr id="9" name="Text 7"/>
          <p:cNvSpPr/>
          <p:nvPr/>
        </p:nvSpPr>
        <p:spPr>
          <a:xfrm>
            <a:off x="457200" y="241548"/>
            <a:ext cx="8394192" cy="457200"/>
          </a:xfrm>
          <a:prstGeom prst="rect">
            <a:avLst/>
          </a:prstGeom>
          <a:noFill/>
          <a:ln/>
        </p:spPr>
        <p:txBody>
          <a:bodyPr wrap="square" lIns="0" tIns="0" rIns="0" bIns="0" rtlCol="0" anchor="t"/>
          <a:lstStyle/>
          <a:p>
            <a:pPr marL="0" indent="0">
              <a:lnSpc>
                <a:spcPts val="3600"/>
              </a:lnSpc>
              <a:buNone/>
            </a:pPr>
            <a:r>
              <a:rPr lang="en-US" sz="3600" dirty="0">
                <a:solidFill>
                  <a:srgbClr val="1F1A17"/>
                </a:solidFill>
                <a:latin typeface="Playfair Display" pitchFamily="34" charset="0"/>
                <a:ea typeface="Playfair Display" pitchFamily="34" charset="-122"/>
                <a:cs typeface="Playfair Display" pitchFamily="34" charset="-120"/>
              </a:rPr>
              <a:t>The Chişinău pogrom</a:t>
            </a:r>
            <a:endParaRPr lang="en-US" sz="3600" dirty="0"/>
          </a:p>
        </p:txBody>
      </p:sp>
      <p:sp>
        <p:nvSpPr>
          <p:cNvPr id="10" name="Text 8"/>
          <p:cNvSpPr/>
          <p:nvPr/>
        </p:nvSpPr>
        <p:spPr>
          <a:xfrm>
            <a:off x="635318" y="1127373"/>
            <a:ext cx="2234565" cy="381000"/>
          </a:xfrm>
          <a:prstGeom prst="rect">
            <a:avLst/>
          </a:prstGeom>
          <a:noFill/>
          <a:ln/>
        </p:spPr>
        <p:txBody>
          <a:bodyPr wrap="square" lIns="0" tIns="0" rIns="0" bIns="0" rtlCol="0" anchor="t"/>
          <a:lstStyle/>
          <a:p>
            <a:pPr marL="0" indent="0" algn="ctr">
              <a:lnSpc>
                <a:spcPts val="3000"/>
              </a:lnSpc>
              <a:buNone/>
            </a:pPr>
            <a:r>
              <a:rPr lang="en-US" sz="2700" b="1" dirty="0">
                <a:solidFill>
                  <a:srgbClr val="0B6A6F"/>
                </a:solidFill>
                <a:latin typeface="ui-sans-serif" pitchFamily="34" charset="0"/>
                <a:ea typeface="ui-sans-serif" pitchFamily="34" charset="-122"/>
                <a:cs typeface="ui-sans-serif" pitchFamily="34" charset="-120"/>
              </a:rPr>
              <a:t>50</a:t>
            </a:r>
            <a:endParaRPr lang="en-US" sz="2700" dirty="0"/>
          </a:p>
        </p:txBody>
      </p:sp>
      <p:sp>
        <p:nvSpPr>
          <p:cNvPr id="11" name="Text 9"/>
          <p:cNvSpPr/>
          <p:nvPr/>
        </p:nvSpPr>
        <p:spPr>
          <a:xfrm>
            <a:off x="635318" y="1584573"/>
            <a:ext cx="2234565" cy="190500"/>
          </a:xfrm>
          <a:prstGeom prst="rect">
            <a:avLst/>
          </a:prstGeom>
          <a:noFill/>
          <a:ln/>
        </p:spPr>
        <p:txBody>
          <a:bodyPr wrap="square" lIns="0" tIns="0" rIns="0" bIns="0" rtlCol="0" anchor="t"/>
          <a:lstStyle/>
          <a:p>
            <a:pPr marL="0" indent="0" algn="ctr">
              <a:lnSpc>
                <a:spcPts val="1500"/>
              </a:lnSpc>
              <a:buNone/>
            </a:pPr>
            <a:r>
              <a:rPr lang="en-US" sz="1050" dirty="0">
                <a:solidFill>
                  <a:srgbClr val="7D756D"/>
                </a:solidFill>
                <a:latin typeface="ui-sans-serif" pitchFamily="34" charset="0"/>
                <a:ea typeface="ui-sans-serif" pitchFamily="34" charset="-122"/>
                <a:cs typeface="ui-sans-serif" pitchFamily="34" charset="-120"/>
              </a:rPr>
              <a:t>Deaths</a:t>
            </a:r>
            <a:endParaRPr lang="en-US" sz="1050" dirty="0"/>
          </a:p>
        </p:txBody>
      </p:sp>
      <p:sp>
        <p:nvSpPr>
          <p:cNvPr id="12" name="Text 10"/>
          <p:cNvSpPr/>
          <p:nvPr/>
        </p:nvSpPr>
        <p:spPr>
          <a:xfrm>
            <a:off x="3454717" y="1127373"/>
            <a:ext cx="2234565" cy="381000"/>
          </a:xfrm>
          <a:prstGeom prst="rect">
            <a:avLst/>
          </a:prstGeom>
          <a:noFill/>
          <a:ln/>
        </p:spPr>
        <p:txBody>
          <a:bodyPr wrap="square" lIns="0" tIns="0" rIns="0" bIns="0" rtlCol="0" anchor="t"/>
          <a:lstStyle/>
          <a:p>
            <a:pPr marL="0" indent="0" algn="ctr">
              <a:lnSpc>
                <a:spcPts val="3000"/>
              </a:lnSpc>
              <a:buNone/>
            </a:pPr>
            <a:r>
              <a:rPr lang="en-US" sz="2700" b="1" dirty="0">
                <a:solidFill>
                  <a:srgbClr val="0B6A6F"/>
                </a:solidFill>
                <a:latin typeface="ui-sans-serif" pitchFamily="34" charset="0"/>
                <a:ea typeface="ui-sans-serif" pitchFamily="34" charset="-122"/>
                <a:cs typeface="ui-sans-serif" pitchFamily="34" charset="-120"/>
              </a:rPr>
              <a:t>2</a:t>
            </a:r>
            <a:endParaRPr lang="en-US" sz="2700" dirty="0"/>
          </a:p>
        </p:txBody>
      </p:sp>
      <p:sp>
        <p:nvSpPr>
          <p:cNvPr id="13" name="Text 11"/>
          <p:cNvSpPr/>
          <p:nvPr/>
        </p:nvSpPr>
        <p:spPr>
          <a:xfrm>
            <a:off x="3454717" y="1584573"/>
            <a:ext cx="2234565" cy="190500"/>
          </a:xfrm>
          <a:prstGeom prst="rect">
            <a:avLst/>
          </a:prstGeom>
          <a:noFill/>
          <a:ln/>
        </p:spPr>
        <p:txBody>
          <a:bodyPr wrap="square" lIns="0" tIns="0" rIns="0" bIns="0" rtlCol="0" anchor="t"/>
          <a:lstStyle/>
          <a:p>
            <a:pPr marL="0" indent="0" algn="ctr">
              <a:lnSpc>
                <a:spcPts val="1500"/>
              </a:lnSpc>
              <a:buNone/>
            </a:pPr>
            <a:r>
              <a:rPr lang="en-US" sz="1050" dirty="0">
                <a:solidFill>
                  <a:srgbClr val="7D756D"/>
                </a:solidFill>
                <a:latin typeface="ui-sans-serif" pitchFamily="34" charset="0"/>
                <a:ea typeface="ui-sans-serif" pitchFamily="34" charset="-122"/>
                <a:cs typeface="ui-sans-serif" pitchFamily="34" charset="-120"/>
              </a:rPr>
              <a:t>Days of violence</a:t>
            </a:r>
            <a:endParaRPr lang="en-US" sz="1050" dirty="0"/>
          </a:p>
        </p:txBody>
      </p:sp>
      <p:sp>
        <p:nvSpPr>
          <p:cNvPr id="14" name="Text 12"/>
          <p:cNvSpPr/>
          <p:nvPr/>
        </p:nvSpPr>
        <p:spPr>
          <a:xfrm>
            <a:off x="6274118" y="1127373"/>
            <a:ext cx="2234565" cy="381000"/>
          </a:xfrm>
          <a:prstGeom prst="rect">
            <a:avLst/>
          </a:prstGeom>
          <a:noFill/>
          <a:ln/>
        </p:spPr>
        <p:txBody>
          <a:bodyPr wrap="square" lIns="0" tIns="0" rIns="0" bIns="0" rtlCol="0" anchor="t"/>
          <a:lstStyle/>
          <a:p>
            <a:pPr marL="0" indent="0" algn="ctr">
              <a:lnSpc>
                <a:spcPts val="3000"/>
              </a:lnSpc>
              <a:buNone/>
            </a:pPr>
            <a:r>
              <a:rPr lang="en-US" sz="2700" b="1" dirty="0">
                <a:solidFill>
                  <a:srgbClr val="0B6A6F"/>
                </a:solidFill>
                <a:latin typeface="ui-sans-serif" pitchFamily="34" charset="0"/>
                <a:ea typeface="ui-sans-serif" pitchFamily="34" charset="-122"/>
                <a:cs typeface="ui-sans-serif" pitchFamily="34" charset="-120"/>
              </a:rPr>
              <a:t>1903</a:t>
            </a:r>
            <a:endParaRPr lang="en-US" sz="2700" dirty="0"/>
          </a:p>
        </p:txBody>
      </p:sp>
      <p:sp>
        <p:nvSpPr>
          <p:cNvPr id="15" name="Text 13"/>
          <p:cNvSpPr/>
          <p:nvPr/>
        </p:nvSpPr>
        <p:spPr>
          <a:xfrm>
            <a:off x="6274118" y="1584573"/>
            <a:ext cx="2234565" cy="190500"/>
          </a:xfrm>
          <a:prstGeom prst="rect">
            <a:avLst/>
          </a:prstGeom>
          <a:noFill/>
          <a:ln/>
        </p:spPr>
        <p:txBody>
          <a:bodyPr wrap="square" lIns="0" tIns="0" rIns="0" bIns="0" rtlCol="0" anchor="t"/>
          <a:lstStyle/>
          <a:p>
            <a:pPr marL="0" indent="0" algn="ctr">
              <a:lnSpc>
                <a:spcPts val="1500"/>
              </a:lnSpc>
              <a:buNone/>
            </a:pPr>
            <a:r>
              <a:rPr lang="en-US" sz="1050" dirty="0">
                <a:solidFill>
                  <a:srgbClr val="7D756D"/>
                </a:solidFill>
                <a:latin typeface="ui-sans-serif" pitchFamily="34" charset="0"/>
                <a:ea typeface="ui-sans-serif" pitchFamily="34" charset="-122"/>
                <a:cs typeface="ui-sans-serif" pitchFamily="34" charset="-120"/>
              </a:rPr>
              <a:t>Global turning point</a:t>
            </a:r>
            <a:endParaRPr lang="en-US" sz="10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457200" y="1089273"/>
            <a:ext cx="2603450" cy="3067050"/>
          </a:xfrm>
          <a:prstGeom prst="roundRect">
            <a:avLst>
              <a:gd name="adj" fmla="val 56196"/>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3" name="Text 1"/>
          <p:cNvSpPr/>
          <p:nvPr/>
        </p:nvSpPr>
        <p:spPr>
          <a:xfrm>
            <a:off x="3270200" y="1089273"/>
            <a:ext cx="2603450" cy="3067050"/>
          </a:xfrm>
          <a:prstGeom prst="roundRect">
            <a:avLst>
              <a:gd name="adj" fmla="val 56196"/>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4" name="Text 2"/>
          <p:cNvSpPr/>
          <p:nvPr/>
        </p:nvSpPr>
        <p:spPr>
          <a:xfrm>
            <a:off x="6083201" y="1089273"/>
            <a:ext cx="2603599" cy="3067050"/>
          </a:xfrm>
          <a:prstGeom prst="roundRect">
            <a:avLst>
              <a:gd name="adj" fmla="val 56193"/>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5" name="Text 3"/>
          <p:cNvSpPr/>
          <p:nvPr/>
        </p:nvSpPr>
        <p:spPr>
          <a:xfrm>
            <a:off x="457200" y="225177"/>
            <a:ext cx="8394192" cy="178296"/>
          </a:xfrm>
          <a:prstGeom prst="rect">
            <a:avLst/>
          </a:prstGeom>
          <a:noFill/>
          <a:ln/>
        </p:spPr>
        <p:txBody>
          <a:bodyPr wrap="square" lIns="0" tIns="0" rIns="0" bIns="0" rtlCol="0" anchor="t"/>
          <a:lstStyle/>
          <a:p>
            <a:pPr marL="0" indent="0">
              <a:lnSpc>
                <a:spcPts val="1404"/>
              </a:lnSpc>
              <a:buNone/>
            </a:pPr>
            <a:r>
              <a:rPr lang="en-US" sz="936" b="1" dirty="0">
                <a:solidFill>
                  <a:srgbClr val="0B6A6F"/>
                </a:solidFill>
                <a:latin typeface="ui-sans-serif" pitchFamily="34" charset="0"/>
                <a:ea typeface="ui-sans-serif" pitchFamily="34" charset="-122"/>
                <a:cs typeface="ui-sans-serif" pitchFamily="34" charset="-120"/>
              </a:rPr>
              <a:t>Identity</a:t>
            </a:r>
            <a:endParaRPr lang="en-US" sz="936" dirty="0"/>
          </a:p>
        </p:txBody>
      </p:sp>
      <p:sp>
        <p:nvSpPr>
          <p:cNvPr id="6" name="Text 4"/>
          <p:cNvSpPr/>
          <p:nvPr/>
        </p:nvSpPr>
        <p:spPr>
          <a:xfrm>
            <a:off x="457200" y="403473"/>
            <a:ext cx="8394192" cy="457200"/>
          </a:xfrm>
          <a:prstGeom prst="rect">
            <a:avLst/>
          </a:prstGeom>
          <a:noFill/>
          <a:ln/>
        </p:spPr>
        <p:txBody>
          <a:bodyPr wrap="square" lIns="0" tIns="0" rIns="0" bIns="0" rtlCol="0" anchor="t"/>
          <a:lstStyle/>
          <a:p>
            <a:pPr marL="0" indent="0">
              <a:lnSpc>
                <a:spcPts val="3600"/>
              </a:lnSpc>
              <a:buNone/>
            </a:pPr>
            <a:r>
              <a:rPr lang="en-US" sz="3600" dirty="0">
                <a:solidFill>
                  <a:srgbClr val="1F1A17"/>
                </a:solidFill>
                <a:latin typeface="Playfair Display" pitchFamily="34" charset="0"/>
                <a:ea typeface="Playfair Display" pitchFamily="34" charset="-122"/>
                <a:cs typeface="Playfair Display" pitchFamily="34" charset="-120"/>
              </a:rPr>
              <a:t>Moldovan, Romanian, Russian?</a:t>
            </a:r>
            <a:endParaRPr lang="en-US" sz="3600" dirty="0"/>
          </a:p>
        </p:txBody>
      </p:sp>
      <p:sp>
        <p:nvSpPr>
          <p:cNvPr id="7" name="Text 5"/>
          <p:cNvSpPr/>
          <p:nvPr/>
        </p:nvSpPr>
        <p:spPr>
          <a:xfrm>
            <a:off x="783771" y="1524000"/>
            <a:ext cx="2038754" cy="412998"/>
          </a:xfrm>
          <a:prstGeom prst="rect">
            <a:avLst/>
          </a:prstGeom>
          <a:noFill/>
          <a:ln/>
        </p:spPr>
        <p:txBody>
          <a:bodyPr wrap="square" lIns="0" tIns="0" rIns="0" bIns="0" rtlCol="0" anchor="t"/>
          <a:lstStyle/>
          <a:p>
            <a:pPr marL="0" indent="0">
              <a:lnSpc>
                <a:spcPts val="2400"/>
              </a:lnSpc>
              <a:buNone/>
            </a:pPr>
            <a:r>
              <a:rPr lang="en-US" sz="1800" b="1" dirty="0">
                <a:solidFill>
                  <a:srgbClr val="0B6A6F"/>
                </a:solidFill>
                <a:latin typeface="ui-sans-serif" pitchFamily="34" charset="0"/>
                <a:ea typeface="ui-sans-serif" pitchFamily="34" charset="-122"/>
                <a:cs typeface="ui-sans-serif" pitchFamily="34" charset="-120"/>
              </a:rPr>
              <a:t>Peasant continuity</a:t>
            </a:r>
            <a:endParaRPr lang="en-US" sz="1800" dirty="0"/>
          </a:p>
        </p:txBody>
      </p:sp>
      <p:sp>
        <p:nvSpPr>
          <p:cNvPr id="8" name="Text 6"/>
          <p:cNvSpPr/>
          <p:nvPr/>
        </p:nvSpPr>
        <p:spPr>
          <a:xfrm>
            <a:off x="695325" y="2051298"/>
            <a:ext cx="2127200" cy="1866900"/>
          </a:xfrm>
          <a:prstGeom prst="rect">
            <a:avLst/>
          </a:prstGeom>
          <a:noFill/>
          <a:ln/>
        </p:spPr>
        <p:txBody>
          <a:bodyPr wrap="square" lIns="0" tIns="0" rIns="0" bIns="0" rtlCol="0" anchor="t"/>
          <a:lstStyle/>
          <a:p>
            <a:pPr marL="0" indent="0">
              <a:lnSpc>
                <a:spcPts val="2100"/>
              </a:lnSpc>
              <a:buNone/>
            </a:pPr>
            <a:r>
              <a:rPr lang="en-US" sz="1350" dirty="0">
                <a:solidFill>
                  <a:srgbClr val="5D5852"/>
                </a:solidFill>
                <a:latin typeface="ui-sans-serif" pitchFamily="34" charset="0"/>
                <a:ea typeface="ui-sans-serif" pitchFamily="34" charset="-122"/>
                <a:cs typeface="ui-sans-serif" pitchFamily="34" charset="-120"/>
              </a:rPr>
              <a:t>Most villagers kept speaking Romanian in daily life, but this did not automatically produce a modern Romanian national consciousness.</a:t>
            </a:r>
            <a:endParaRPr lang="en-US" sz="1350" dirty="0"/>
          </a:p>
        </p:txBody>
      </p:sp>
      <p:sp>
        <p:nvSpPr>
          <p:cNvPr id="9" name="Text 7"/>
          <p:cNvSpPr/>
          <p:nvPr/>
        </p:nvSpPr>
        <p:spPr>
          <a:xfrm>
            <a:off x="3592285" y="1524000"/>
            <a:ext cx="2043239" cy="412998"/>
          </a:xfrm>
          <a:prstGeom prst="rect">
            <a:avLst/>
          </a:prstGeom>
          <a:noFill/>
          <a:ln/>
        </p:spPr>
        <p:txBody>
          <a:bodyPr wrap="square" lIns="0" tIns="0" rIns="0" bIns="0" rtlCol="0" anchor="t"/>
          <a:lstStyle/>
          <a:p>
            <a:pPr marL="0" indent="0">
              <a:lnSpc>
                <a:spcPts val="2400"/>
              </a:lnSpc>
              <a:buNone/>
            </a:pPr>
            <a:r>
              <a:rPr lang="en-US" sz="1800" b="1" dirty="0">
                <a:solidFill>
                  <a:srgbClr val="0B6A6F"/>
                </a:solidFill>
                <a:latin typeface="ui-sans-serif" pitchFamily="34" charset="0"/>
                <a:ea typeface="ui-sans-serif" pitchFamily="34" charset="-122"/>
                <a:cs typeface="ui-sans-serif" pitchFamily="34" charset="-120"/>
              </a:rPr>
              <a:t>Romanophile activists</a:t>
            </a:r>
            <a:endParaRPr lang="en-US" sz="1800" dirty="0"/>
          </a:p>
        </p:txBody>
      </p:sp>
      <p:sp>
        <p:nvSpPr>
          <p:cNvPr id="10" name="Text 8"/>
          <p:cNvSpPr/>
          <p:nvPr/>
        </p:nvSpPr>
        <p:spPr>
          <a:xfrm>
            <a:off x="3508325" y="2051298"/>
            <a:ext cx="2127200" cy="1600200"/>
          </a:xfrm>
          <a:prstGeom prst="rect">
            <a:avLst/>
          </a:prstGeom>
          <a:noFill/>
          <a:ln/>
        </p:spPr>
        <p:txBody>
          <a:bodyPr wrap="square" lIns="0" tIns="0" rIns="0" bIns="0" rtlCol="0" anchor="t"/>
          <a:lstStyle/>
          <a:p>
            <a:pPr marL="0" indent="0">
              <a:lnSpc>
                <a:spcPts val="2100"/>
              </a:lnSpc>
              <a:buNone/>
            </a:pPr>
            <a:r>
              <a:rPr lang="en-US" sz="1350" dirty="0">
                <a:solidFill>
                  <a:srgbClr val="5D5852"/>
                </a:solidFill>
                <a:latin typeface="ui-sans-serif" pitchFamily="34" charset="0"/>
                <a:ea typeface="ui-sans-serif" pitchFamily="34" charset="-122"/>
                <a:cs typeface="ui-sans-serif" pitchFamily="34" charset="-120"/>
              </a:rPr>
              <a:t>Ion Pelivan, Pantelimon Halippa, Hasdeu, and Constantin Stere linked Bessarabia to Romanian cultural and political currents.</a:t>
            </a:r>
            <a:endParaRPr lang="en-US" sz="1350" dirty="0"/>
          </a:p>
        </p:txBody>
      </p:sp>
      <p:sp>
        <p:nvSpPr>
          <p:cNvPr id="11" name="Text 9"/>
          <p:cNvSpPr/>
          <p:nvPr/>
        </p:nvSpPr>
        <p:spPr>
          <a:xfrm>
            <a:off x="6473370" y="1517898"/>
            <a:ext cx="2017851" cy="114300"/>
          </a:xfrm>
          <a:prstGeom prst="rect">
            <a:avLst/>
          </a:prstGeom>
          <a:noFill/>
          <a:ln/>
        </p:spPr>
        <p:txBody>
          <a:bodyPr wrap="square" lIns="0" tIns="0" rIns="0" bIns="0" rtlCol="0" anchor="t"/>
          <a:lstStyle/>
          <a:p>
            <a:pPr marL="0" indent="0">
              <a:lnSpc>
                <a:spcPts val="2400"/>
              </a:lnSpc>
              <a:buNone/>
            </a:pPr>
            <a:r>
              <a:rPr lang="en-US" sz="1800" b="1" dirty="0">
                <a:solidFill>
                  <a:srgbClr val="0B6A6F"/>
                </a:solidFill>
                <a:latin typeface="ui-sans-serif" pitchFamily="34" charset="0"/>
                <a:ea typeface="ui-sans-serif" pitchFamily="34" charset="-122"/>
                <a:cs typeface="ui-sans-serif" pitchFamily="34" charset="-120"/>
              </a:rPr>
              <a:t>Hybrid loyalties</a:t>
            </a:r>
            <a:endParaRPr lang="en-US" sz="1800" dirty="0"/>
          </a:p>
        </p:txBody>
      </p:sp>
      <p:sp>
        <p:nvSpPr>
          <p:cNvPr id="12" name="Text 10"/>
          <p:cNvSpPr/>
          <p:nvPr/>
        </p:nvSpPr>
        <p:spPr>
          <a:xfrm>
            <a:off x="6321326" y="1746498"/>
            <a:ext cx="2127349" cy="1866900"/>
          </a:xfrm>
          <a:prstGeom prst="rect">
            <a:avLst/>
          </a:prstGeom>
          <a:noFill/>
          <a:ln/>
        </p:spPr>
        <p:txBody>
          <a:bodyPr wrap="square" lIns="0" tIns="0" rIns="0" bIns="0" rtlCol="0" anchor="t"/>
          <a:lstStyle/>
          <a:p>
            <a:pPr marL="0" indent="0">
              <a:lnSpc>
                <a:spcPts val="2100"/>
              </a:lnSpc>
              <a:buNone/>
            </a:pPr>
            <a:r>
              <a:rPr lang="en-US" sz="1350" dirty="0">
                <a:solidFill>
                  <a:srgbClr val="5D5852"/>
                </a:solidFill>
                <a:latin typeface="ui-sans-serif" pitchFamily="34" charset="0"/>
                <a:ea typeface="ui-sans-serif" pitchFamily="34" charset="-122"/>
                <a:cs typeface="ui-sans-serif" pitchFamily="34" charset="-120"/>
              </a:rPr>
              <a:t>Military service, church practice, and imperial schooling also created strong attachments to Russian institutions and a distinctive Bessarabian Orthodoxy.</a:t>
            </a:r>
            <a:endParaRPr lang="en-US" sz="1350" dirty="0"/>
          </a:p>
        </p:txBody>
      </p:sp>
      <p:sp>
        <p:nvSpPr>
          <p:cNvPr id="13" name="Text 11"/>
          <p:cNvSpPr/>
          <p:nvPr/>
        </p:nvSpPr>
        <p:spPr>
          <a:xfrm>
            <a:off x="457200" y="4384923"/>
            <a:ext cx="8229600" cy="533400"/>
          </a:xfrm>
          <a:prstGeom prst="rect">
            <a:avLst/>
          </a:prstGeom>
          <a:noFill/>
          <a:ln/>
        </p:spPr>
        <p:txBody>
          <a:bodyPr wrap="square" lIns="0" tIns="0" rIns="0" bIns="0" rtlCol="0" anchor="t"/>
          <a:lstStyle/>
          <a:p>
            <a:pPr marL="0" indent="0">
              <a:lnSpc>
                <a:spcPts val="2100"/>
              </a:lnSpc>
              <a:buNone/>
            </a:pPr>
            <a:r>
              <a:rPr lang="en-US" sz="1500" dirty="0">
                <a:solidFill>
                  <a:srgbClr val="5D5852"/>
                </a:solidFill>
                <a:latin typeface="ui-sans-serif" pitchFamily="34" charset="0"/>
                <a:ea typeface="ui-sans-serif" pitchFamily="34" charset="-122"/>
                <a:cs typeface="ui-sans-serif" pitchFamily="34" charset="-120"/>
              </a:rPr>
              <a:t>The chapter's wider lesson is that identity in late imperial Bessarabia was layered, contingent, and politically unresolved right up to 1918.</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374904" y="50155"/>
            <a:ext cx="8394192" cy="1428750"/>
          </a:xfrm>
          <a:prstGeom prst="rect">
            <a:avLst/>
          </a:prstGeom>
          <a:noFill/>
          <a:ln/>
        </p:spPr>
        <p:txBody>
          <a:bodyPr wrap="square" lIns="0" tIns="0" rIns="0" bIns="0" rtlCol="0" anchor="t"/>
          <a:lstStyle/>
          <a:p>
            <a:pPr marL="0" indent="0" algn="ctr">
              <a:lnSpc>
                <a:spcPts val="11250"/>
              </a:lnSpc>
              <a:buNone/>
            </a:pPr>
            <a:r>
              <a:rPr lang="en-US" sz="7500" dirty="0">
                <a:solidFill>
                  <a:srgbClr val="1F1A17"/>
                </a:solidFill>
                <a:latin typeface="ui-sans-serif" pitchFamily="34" charset="0"/>
                <a:ea typeface="ui-sans-serif" pitchFamily="34" charset="-122"/>
                <a:cs typeface="ui-sans-serif" pitchFamily="34" charset="-120"/>
              </a:rPr>
              <a:t>🏛️</a:t>
            </a:r>
            <a:endParaRPr lang="en-US" sz="7500" dirty="0"/>
          </a:p>
        </p:txBody>
      </p:sp>
      <p:sp>
        <p:nvSpPr>
          <p:cNvPr id="3" name="Text 1"/>
          <p:cNvSpPr/>
          <p:nvPr/>
        </p:nvSpPr>
        <p:spPr>
          <a:xfrm>
            <a:off x="374904" y="1478905"/>
            <a:ext cx="8394192" cy="178296"/>
          </a:xfrm>
          <a:prstGeom prst="rect">
            <a:avLst/>
          </a:prstGeom>
          <a:noFill/>
          <a:ln/>
        </p:spPr>
        <p:txBody>
          <a:bodyPr wrap="square" lIns="0" tIns="0" rIns="0" bIns="0" rtlCol="0" anchor="t"/>
          <a:lstStyle/>
          <a:p>
            <a:pPr marL="0" indent="0" algn="ctr">
              <a:lnSpc>
                <a:spcPts val="1404"/>
              </a:lnSpc>
              <a:buNone/>
            </a:pPr>
            <a:r>
              <a:rPr lang="en-US" sz="936" b="1" dirty="0">
                <a:solidFill>
                  <a:srgbClr val="0B6A6F"/>
                </a:solidFill>
                <a:latin typeface="ui-sans-serif" pitchFamily="34" charset="0"/>
                <a:ea typeface="ui-sans-serif" pitchFamily="34" charset="-122"/>
                <a:cs typeface="ui-sans-serif" pitchFamily="34" charset="-120"/>
              </a:rPr>
              <a:t>conclusions</a:t>
            </a:r>
            <a:endParaRPr lang="en-US" sz="936" dirty="0"/>
          </a:p>
        </p:txBody>
      </p:sp>
      <p:sp>
        <p:nvSpPr>
          <p:cNvPr id="4" name="Text 2"/>
          <p:cNvSpPr/>
          <p:nvPr/>
        </p:nvSpPr>
        <p:spPr>
          <a:xfrm>
            <a:off x="457200" y="1657201"/>
            <a:ext cx="8229600" cy="2057400"/>
          </a:xfrm>
          <a:prstGeom prst="rect">
            <a:avLst/>
          </a:prstGeom>
          <a:noFill/>
          <a:ln/>
        </p:spPr>
        <p:txBody>
          <a:bodyPr wrap="square" lIns="0" tIns="0" rIns="0" bIns="0" rtlCol="0" anchor="t"/>
          <a:lstStyle/>
          <a:p>
            <a:pPr marL="0" indent="0" algn="ctr">
              <a:lnSpc>
                <a:spcPts val="8100"/>
              </a:lnSpc>
              <a:buNone/>
            </a:pPr>
            <a:r>
              <a:rPr lang="en-US" sz="5400" dirty="0">
                <a:solidFill>
                  <a:srgbClr val="1F1A17"/>
                </a:solidFill>
                <a:latin typeface="Playfair Display" pitchFamily="34" charset="0"/>
                <a:ea typeface="Playfair Display" pitchFamily="34" charset="-122"/>
                <a:cs typeface="Playfair Display" pitchFamily="34" charset="-120"/>
              </a:rPr>
              <a:t>An imperial frontier,</a:t>
            </a:r>
            <a:endParaRPr lang="en-US" sz="5400" dirty="0"/>
          </a:p>
          <a:p>
            <a:pPr marL="0" indent="0" algn="ctr">
              <a:lnSpc>
                <a:spcPts val="8100"/>
              </a:lnSpc>
              <a:buNone/>
            </a:pPr>
            <a:r>
              <a:rPr lang="en-US" sz="5400" dirty="0">
                <a:solidFill>
                  <a:srgbClr val="1F1A17"/>
                </a:solidFill>
                <a:latin typeface="Playfair Display" pitchFamily="34" charset="0"/>
                <a:ea typeface="Playfair Display" pitchFamily="34" charset="-122"/>
                <a:cs typeface="Playfair Display" pitchFamily="34" charset="-120"/>
              </a:rPr>
              <a:t>a changing society</a:t>
            </a:r>
            <a:endParaRPr lang="en-US" sz="5400" dirty="0"/>
          </a:p>
        </p:txBody>
      </p:sp>
      <p:sp>
        <p:nvSpPr>
          <p:cNvPr id="5" name="Text 3"/>
          <p:cNvSpPr/>
          <p:nvPr/>
        </p:nvSpPr>
        <p:spPr>
          <a:xfrm>
            <a:off x="457200" y="3905101"/>
            <a:ext cx="8229600" cy="1188244"/>
          </a:xfrm>
          <a:prstGeom prst="rect">
            <a:avLst/>
          </a:prstGeom>
          <a:noFill/>
          <a:ln/>
        </p:spPr>
        <p:txBody>
          <a:bodyPr wrap="square" lIns="0" tIns="0" rIns="0" bIns="0" rtlCol="0" anchor="t"/>
          <a:lstStyle/>
          <a:p>
            <a:pPr marL="0" indent="0" algn="ctr">
              <a:lnSpc>
                <a:spcPts val="2340"/>
              </a:lnSpc>
              <a:buNone/>
            </a:pPr>
            <a:r>
              <a:rPr lang="en-US" sz="1560" dirty="0">
                <a:solidFill>
                  <a:srgbClr val="5D5852"/>
                </a:solidFill>
                <a:latin typeface="ui-sans-serif" pitchFamily="34" charset="0"/>
                <a:ea typeface="ui-sans-serif" pitchFamily="34" charset="-122"/>
                <a:cs typeface="ui-sans-serif" pitchFamily="34" charset="-120"/>
              </a:rPr>
              <a:t>Russian rule reoriented Bessarabia politically and demographically, but it never fully solved the province's language question or identity question. That unresolved tension helps explain why the centenary celebrations of 1912 and the crisis of 1917–1918 carried such explosive force.</a:t>
            </a:r>
            <a:endParaRPr lang="en-US" sz="156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1444</Words>
  <Application>Microsoft Macintosh PowerPoint</Application>
  <PresentationFormat>On-screen Show (16:9)</PresentationFormat>
  <Paragraphs>157</Paragraphs>
  <Slides>15</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Playfair Display</vt:lpstr>
      <vt:lpstr>ui-sans-serif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Converted Presentation</dc:title>
  <dc:subject>PptxGenJS Presentation</dc:subject>
  <dc:creator>Perplexity</dc:creator>
  <cp:lastModifiedBy>Igor Casu</cp:lastModifiedBy>
  <cp:revision>3</cp:revision>
  <dcterms:created xsi:type="dcterms:W3CDTF">2026-04-29T07:45:35Z</dcterms:created>
  <dcterms:modified xsi:type="dcterms:W3CDTF">2026-04-29T09:01:26Z</dcterms:modified>
</cp:coreProperties>
</file>