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68" r:id="rId3"/>
    <p:sldId id="269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6" r:id="rId13"/>
    <p:sldId id="267" r:id="rId1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76"/>
    <p:restoredTop sz="94610"/>
  </p:normalViewPr>
  <p:slideViewPr>
    <p:cSldViewPr snapToGrid="0" snapToObjects="1">
      <p:cViewPr varScale="1">
        <p:scale>
          <a:sx n="175" d="100"/>
          <a:sy n="175" d="100"/>
        </p:scale>
        <p:origin x="5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7270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823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522119"/>
            <a:ext cx="8229600" cy="1390650"/>
          </a:xfrm>
          <a:prstGeom prst="roundRect">
            <a:avLst>
              <a:gd name="adj" fmla="val 105205"/>
            </a:avLst>
          </a:prstGeom>
          <a:solidFill>
            <a:srgbClr val="FFFFFF">
              <a:alpha val="72000"/>
            </a:srgbClr>
          </a:solidFill>
          <a:ln w="9525">
            <a:solidFill>
              <a:srgbClr val="000000"/>
            </a:solidFill>
          </a:ln>
          <a:effectLst>
            <a:outerShdw blurRad="266700" dist="114300" dir="5400000" algn="bl" rotWithShape="0">
              <a:srgbClr val="000000">
                <a:alpha val="6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4904" y="-1769269"/>
            <a:ext cx="8394192" cy="1428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1250"/>
              </a:lnSpc>
              <a:buNone/>
            </a:pPr>
            <a:endParaRPr lang="en-US" sz="7500" dirty="0"/>
          </a:p>
        </p:txBody>
      </p:sp>
      <p:sp>
        <p:nvSpPr>
          <p:cNvPr id="4" name="Text 2"/>
          <p:cNvSpPr/>
          <p:nvPr/>
        </p:nvSpPr>
        <p:spPr>
          <a:xfrm>
            <a:off x="374904" y="-1005839"/>
            <a:ext cx="8394192" cy="665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404"/>
              </a:lnSpc>
            </a:pPr>
            <a:endParaRPr lang="en-US" sz="2000" dirty="0">
              <a:solidFill>
                <a:srgbClr val="5F5A54"/>
              </a:solidFill>
              <a:latin typeface="ui-sans-serif" pitchFamily="34" charset="0"/>
              <a:ea typeface="ui-sans-serif" pitchFamily="34" charset="-122"/>
            </a:endParaRPr>
          </a:p>
          <a:p>
            <a:pPr algn="ctr">
              <a:lnSpc>
                <a:spcPts val="1404"/>
              </a:lnSpc>
            </a:pPr>
            <a:r>
              <a:rPr lang="en-US" sz="2000" dirty="0">
                <a:solidFill>
                  <a:srgbClr val="5F5A54"/>
                </a:solidFill>
                <a:highlight>
                  <a:srgbClr val="FFFF00"/>
                </a:highlight>
                <a:latin typeface="ui-sans-serif" pitchFamily="34" charset="0"/>
                <a:ea typeface="ui-sans-serif" pitchFamily="34" charset="-122"/>
              </a:rPr>
              <a:t>Igor Cașu, Agenția Națională a Arhivelor/Facultatea de Istorie și Filozofie, Universitatea de Stat</a:t>
            </a:r>
            <a:endParaRPr lang="en-US" sz="2000" dirty="0">
              <a:highlight>
                <a:srgbClr val="FFFF00"/>
              </a:highlight>
            </a:endParaRPr>
          </a:p>
          <a:p>
            <a:pPr marL="0" indent="0" algn="ctr">
              <a:lnSpc>
                <a:spcPts val="1404"/>
              </a:lnSpc>
              <a:buNone/>
            </a:pPr>
            <a:endParaRPr lang="en-US" sz="936" dirty="0"/>
          </a:p>
        </p:txBody>
      </p:sp>
      <p:sp>
        <p:nvSpPr>
          <p:cNvPr id="5" name="Text 3"/>
          <p:cNvSpPr/>
          <p:nvPr/>
        </p:nvSpPr>
        <p:spPr>
          <a:xfrm>
            <a:off x="457200" y="142576"/>
            <a:ext cx="8229600" cy="4327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E1B18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MOLDAVIA/MOLDOVA UNDER OTTOMAN, TSARIST AND SOVIET EMPIRES. Commonalities, specificities, and consequences.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457200" y="4303487"/>
            <a:ext cx="8229600" cy="9138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30"/>
              </a:lnSpc>
              <a:buNone/>
            </a:pPr>
            <a:endParaRPr lang="en-US" sz="1620" dirty="0"/>
          </a:p>
        </p:txBody>
      </p:sp>
      <p:sp>
        <p:nvSpPr>
          <p:cNvPr id="7" name="Text 5"/>
          <p:cNvSpPr/>
          <p:nvPr/>
        </p:nvSpPr>
        <p:spPr>
          <a:xfrm>
            <a:off x="695325" y="5760244"/>
            <a:ext cx="775335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350" b="1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Core argument:</a:t>
            </a:r>
            <a:r>
              <a:rPr lang="en-US" sz="1350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Moldavia remained a tributary principality rather than an Ottoman province. The Porte controlled appointments and obligations, but local law, church, and institutions survived until the Russian-protected settlement of 1829.</a:t>
            </a:r>
            <a:endParaRPr lang="en-US" sz="1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522119"/>
            <a:ext cx="8229600" cy="1390650"/>
          </a:xfrm>
          <a:prstGeom prst="roundRect">
            <a:avLst>
              <a:gd name="adj" fmla="val 105205"/>
            </a:avLst>
          </a:prstGeom>
          <a:solidFill>
            <a:srgbClr val="FFFFFF">
              <a:alpha val="72000"/>
            </a:srgbClr>
          </a:solidFill>
          <a:ln w="9525">
            <a:solidFill>
              <a:srgbClr val="000000"/>
            </a:solidFill>
          </a:ln>
          <a:effectLst>
            <a:outerShdw blurRad="266700" dist="114300" dir="5400000" algn="bl" rotWithShape="0">
              <a:srgbClr val="000000">
                <a:alpha val="6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4904" y="-1769269"/>
            <a:ext cx="8394192" cy="1428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1250"/>
              </a:lnSpc>
              <a:buNone/>
            </a:pPr>
            <a:r>
              <a:rPr lang="en-US" sz="7500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📜</a:t>
            </a:r>
            <a:endParaRPr lang="en-US" sz="7500" dirty="0"/>
          </a:p>
        </p:txBody>
      </p:sp>
      <p:sp>
        <p:nvSpPr>
          <p:cNvPr id="4" name="Text 2"/>
          <p:cNvSpPr/>
          <p:nvPr/>
        </p:nvSpPr>
        <p:spPr>
          <a:xfrm>
            <a:off x="374904" y="-340519"/>
            <a:ext cx="8394192" cy="178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404"/>
              </a:lnSpc>
              <a:buNone/>
            </a:pPr>
            <a:r>
              <a:rPr lang="en-US" sz="936" b="1" dirty="0">
                <a:solidFill>
                  <a:srgbClr val="0F766E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Tributary, not Subject</a:t>
            </a:r>
            <a:endParaRPr lang="en-US" sz="936" dirty="0"/>
          </a:p>
        </p:txBody>
      </p:sp>
      <p:sp>
        <p:nvSpPr>
          <p:cNvPr id="5" name="Text 3"/>
          <p:cNvSpPr/>
          <p:nvPr/>
        </p:nvSpPr>
        <p:spPr>
          <a:xfrm>
            <a:off x="457200" y="-162223"/>
            <a:ext cx="822960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9000"/>
              </a:lnSpc>
              <a:buNone/>
            </a:pPr>
            <a:r>
              <a:rPr lang="en-US" sz="2400" b="1" dirty="0">
                <a:solidFill>
                  <a:srgbClr val="1E1B18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The Principality of Moldavia</a:t>
            </a:r>
            <a:endParaRPr lang="en-US" sz="2400" dirty="0"/>
          </a:p>
          <a:p>
            <a:pPr marL="0" indent="0" algn="ctr">
              <a:lnSpc>
                <a:spcPts val="9000"/>
              </a:lnSpc>
              <a:buNone/>
            </a:pPr>
            <a:r>
              <a:rPr lang="en-US" sz="2400" b="1" dirty="0">
                <a:solidFill>
                  <a:srgbClr val="1E1B18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under Ottoman Rule, mid 15</a:t>
            </a:r>
            <a:r>
              <a:rPr lang="en-US" sz="2400" b="1" baseline="30000" dirty="0">
                <a:solidFill>
                  <a:srgbClr val="1E1B18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th</a:t>
            </a:r>
            <a:r>
              <a:rPr lang="en-US" sz="2400" b="1" dirty="0">
                <a:solidFill>
                  <a:srgbClr val="1E1B18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 c.-mid 19</a:t>
            </a:r>
            <a:r>
              <a:rPr lang="en-US" sz="2400" b="1" baseline="30000" dirty="0">
                <a:solidFill>
                  <a:srgbClr val="1E1B18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th</a:t>
            </a:r>
            <a:r>
              <a:rPr lang="en-US" sz="2400" b="1" dirty="0">
                <a:solidFill>
                  <a:srgbClr val="1E1B18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 c. 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457200" y="4303487"/>
            <a:ext cx="8229600" cy="9138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30"/>
              </a:lnSpc>
              <a:buNone/>
            </a:pPr>
            <a:r>
              <a:rPr lang="en-US" sz="1620" dirty="0">
                <a:solidFill>
                  <a:srgbClr val="5F5A5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Vassalage terms, tribute, hospodar appointments, autonomy, diplomacy, and the treaties that reshaped Moldavia's status.</a:t>
            </a:r>
            <a:endParaRPr lang="en-US" sz="1620" dirty="0"/>
          </a:p>
        </p:txBody>
      </p:sp>
      <p:sp>
        <p:nvSpPr>
          <p:cNvPr id="7" name="Text 5"/>
          <p:cNvSpPr/>
          <p:nvPr/>
        </p:nvSpPr>
        <p:spPr>
          <a:xfrm>
            <a:off x="695325" y="5760244"/>
            <a:ext cx="775335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350" b="1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Core argument:</a:t>
            </a:r>
            <a:r>
              <a:rPr lang="en-US" sz="1350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Moldavia remained a tributary principality rather than an Ottoman province. The Porte controlled appointments and obligations, but local law, church, and institutions survived until the Russian-protected settlement of 1829.</a:t>
            </a: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1404951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C2435A-4D2B-DC5F-08B8-2281FA583E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7951" y="0"/>
            <a:ext cx="184809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169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889248"/>
            <a:ext cx="4000500" cy="2038350"/>
          </a:xfrm>
          <a:prstGeom prst="roundRect">
            <a:avLst>
              <a:gd name="adj" fmla="val 71776"/>
            </a:avLst>
          </a:prstGeom>
          <a:solidFill>
            <a:srgbClr val="FFFFFF">
              <a:alpha val="72000"/>
            </a:srgbClr>
          </a:solidFill>
          <a:ln w="9525">
            <a:solidFill>
              <a:srgbClr val="000000"/>
            </a:solidFill>
          </a:ln>
          <a:effectLst>
            <a:outerShdw blurRad="266700" dist="114300" dir="5400000" algn="bl" rotWithShape="0">
              <a:srgbClr val="000000">
                <a:alpha val="6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686300" y="889248"/>
            <a:ext cx="4000500" cy="2038350"/>
          </a:xfrm>
          <a:prstGeom prst="roundRect">
            <a:avLst>
              <a:gd name="adj" fmla="val 71776"/>
            </a:avLst>
          </a:prstGeom>
          <a:solidFill>
            <a:srgbClr val="FFFFFF">
              <a:alpha val="72000"/>
            </a:srgbClr>
          </a:solidFill>
          <a:ln w="9525">
            <a:solidFill>
              <a:srgbClr val="000000"/>
            </a:solidFill>
          </a:ln>
          <a:effectLst>
            <a:outerShdw blurRad="266700" dist="114300" dir="5400000" algn="bl" rotWithShape="0">
              <a:srgbClr val="000000">
                <a:alpha val="6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57200" y="3156198"/>
            <a:ext cx="4000500" cy="2038350"/>
          </a:xfrm>
          <a:prstGeom prst="roundRect">
            <a:avLst>
              <a:gd name="adj" fmla="val 71776"/>
            </a:avLst>
          </a:prstGeom>
          <a:solidFill>
            <a:srgbClr val="FFFFFF">
              <a:alpha val="72000"/>
            </a:srgbClr>
          </a:solidFill>
          <a:ln w="9525">
            <a:solidFill>
              <a:srgbClr val="000000"/>
            </a:solidFill>
          </a:ln>
          <a:effectLst>
            <a:outerShdw blurRad="266700" dist="114300" dir="5400000" algn="bl" rotWithShape="0">
              <a:srgbClr val="000000">
                <a:alpha val="6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686300" y="3156198"/>
            <a:ext cx="4000500" cy="2038350"/>
          </a:xfrm>
          <a:prstGeom prst="roundRect">
            <a:avLst>
              <a:gd name="adj" fmla="val 71776"/>
            </a:avLst>
          </a:prstGeom>
          <a:solidFill>
            <a:srgbClr val="FFFFFF">
              <a:alpha val="72000"/>
            </a:srgbClr>
          </a:solidFill>
          <a:ln w="9525">
            <a:solidFill>
              <a:srgbClr val="000000"/>
            </a:solidFill>
          </a:ln>
          <a:effectLst>
            <a:outerShdw blurRad="266700" dist="114300" dir="5400000" algn="bl" rotWithShape="0">
              <a:srgbClr val="000000">
                <a:alpha val="6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57200" y="-51048"/>
            <a:ext cx="8394192" cy="178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04"/>
              </a:lnSpc>
              <a:buNone/>
            </a:pPr>
            <a:endParaRPr lang="en-US" sz="936" dirty="0"/>
          </a:p>
        </p:txBody>
      </p:sp>
      <p:sp>
        <p:nvSpPr>
          <p:cNvPr id="7" name="Text 5"/>
          <p:cNvSpPr/>
          <p:nvPr/>
        </p:nvSpPr>
        <p:spPr>
          <a:xfrm>
            <a:off x="457200" y="127248"/>
            <a:ext cx="83941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3600" dirty="0">
                <a:solidFill>
                  <a:srgbClr val="1E1B18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structure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71369" y="1203573"/>
            <a:ext cx="320577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0F766E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01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95325" y="1508373"/>
            <a:ext cx="359473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Political framework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95325" y="1889373"/>
            <a:ext cx="35242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dirty="0">
                <a:solidFill>
                  <a:srgbClr val="5F5A5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Why Moldavia was a vassal state, not an eyalet, and how suzerainty worked in practice.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5061473" y="1203573"/>
            <a:ext cx="345768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0F766E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02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924425" y="1508373"/>
            <a:ext cx="359473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Tribute and offices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924425" y="1889373"/>
            <a:ext cx="35242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dirty="0">
                <a:solidFill>
                  <a:srgbClr val="5F5A5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The haraç trajectory and the shift from native dynasts to Phanariot appointments.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817582" y="3474720"/>
            <a:ext cx="3401994" cy="2244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0F766E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03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95325" y="3775323"/>
            <a:ext cx="359473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Autonomy and burdens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695325" y="4156323"/>
            <a:ext cx="352425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dirty="0">
                <a:solidFill>
                  <a:srgbClr val="5F5A5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Internal law, church life, military service, provisioning, and limits on diplomacy.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5061473" y="3394323"/>
            <a:ext cx="3457687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0F766E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04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4924425" y="3775323"/>
            <a:ext cx="359473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Treaties and legacy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4924425" y="4156323"/>
            <a:ext cx="35242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dirty="0">
                <a:solidFill>
                  <a:srgbClr val="5F5A5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Küçük Kaynarca, Akkerman, Adrianople, and the road toward the post-1829 order.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4776" y="623943"/>
            <a:ext cx="8052099" cy="669789"/>
          </a:xfrm>
          <a:prstGeom prst="roundRect">
            <a:avLst>
              <a:gd name="adj" fmla="val 128000"/>
            </a:avLst>
          </a:prstGeom>
          <a:solidFill>
            <a:srgbClr val="FFFFFF">
              <a:alpha val="72000"/>
            </a:srgbClr>
          </a:solidFill>
          <a:ln w="9525">
            <a:solidFill>
              <a:srgbClr val="000000"/>
            </a:solidFill>
          </a:ln>
          <a:effectLst>
            <a:outerShdw blurRad="266700" dist="114300" dir="5400000" algn="bl" rotWithShape="0">
              <a:srgbClr val="000000">
                <a:alpha val="6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57199" y="1565523"/>
            <a:ext cx="8159675" cy="669789"/>
          </a:xfrm>
          <a:prstGeom prst="roundRect">
            <a:avLst>
              <a:gd name="adj" fmla="val 128000"/>
            </a:avLst>
          </a:prstGeom>
          <a:solidFill>
            <a:srgbClr val="FFFFFF">
              <a:alpha val="72000"/>
            </a:srgbClr>
          </a:solidFill>
          <a:ln w="9525">
            <a:solidFill>
              <a:srgbClr val="000000"/>
            </a:solidFill>
          </a:ln>
          <a:effectLst>
            <a:outerShdw blurRad="266700" dist="114300" dir="5400000" algn="bl" rotWithShape="0">
              <a:srgbClr val="000000">
                <a:alpha val="6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57200" y="2575173"/>
            <a:ext cx="8159675" cy="737859"/>
          </a:xfrm>
          <a:prstGeom prst="roundRect">
            <a:avLst>
              <a:gd name="adj" fmla="val 128000"/>
            </a:avLst>
          </a:prstGeom>
          <a:solidFill>
            <a:srgbClr val="FFFFFF">
              <a:alpha val="72000"/>
            </a:srgbClr>
          </a:solidFill>
          <a:ln w="9525">
            <a:solidFill>
              <a:srgbClr val="000000"/>
            </a:solidFill>
          </a:ln>
          <a:effectLst>
            <a:outerShdw blurRad="266700" dist="114300" dir="5400000" algn="bl" rotWithShape="0">
              <a:srgbClr val="000000">
                <a:alpha val="6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57200" y="3584823"/>
            <a:ext cx="8159675" cy="637553"/>
          </a:xfrm>
          <a:prstGeom prst="roundRect">
            <a:avLst>
              <a:gd name="adj" fmla="val 128000"/>
            </a:avLst>
          </a:prstGeom>
          <a:solidFill>
            <a:srgbClr val="FFFFFF">
              <a:alpha val="72000"/>
            </a:srgbClr>
          </a:solidFill>
          <a:ln w="9525">
            <a:solidFill>
              <a:srgbClr val="000000"/>
            </a:solidFill>
          </a:ln>
          <a:effectLst>
            <a:outerShdw blurRad="266700" dist="114300" dir="5400000" algn="bl" rotWithShape="0">
              <a:srgbClr val="000000">
                <a:alpha val="6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57200" y="4594474"/>
            <a:ext cx="8159675" cy="467000"/>
          </a:xfrm>
          <a:prstGeom prst="roundRect">
            <a:avLst>
              <a:gd name="adj" fmla="val 128000"/>
            </a:avLst>
          </a:prstGeom>
          <a:solidFill>
            <a:srgbClr val="FFFFFF">
              <a:alpha val="72000"/>
            </a:srgbClr>
          </a:solidFill>
          <a:ln w="9525">
            <a:solidFill>
              <a:srgbClr val="000000"/>
            </a:solidFill>
          </a:ln>
          <a:effectLst>
            <a:outerShdw blurRad="266700" dist="114300" dir="5400000" algn="bl" rotWithShape="0">
              <a:srgbClr val="000000">
                <a:alpha val="6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200" y="-308223"/>
            <a:ext cx="8394192" cy="178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04"/>
              </a:lnSpc>
              <a:buNone/>
            </a:pPr>
            <a:r>
              <a:rPr lang="en-US" sz="936" b="1" dirty="0">
                <a:solidFill>
                  <a:srgbClr val="0F766E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Executive summary</a:t>
            </a:r>
            <a:endParaRPr lang="en-US" sz="936" dirty="0"/>
          </a:p>
        </p:txBody>
      </p:sp>
      <p:sp>
        <p:nvSpPr>
          <p:cNvPr id="8" name="Text 6"/>
          <p:cNvSpPr/>
          <p:nvPr/>
        </p:nvSpPr>
        <p:spPr>
          <a:xfrm>
            <a:off x="457200" y="-10539"/>
            <a:ext cx="8394192" cy="33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3600" dirty="0">
                <a:solidFill>
                  <a:srgbClr val="1E1B18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Five takeaways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909020" y="882127"/>
            <a:ext cx="7777780" cy="5309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Not annexed:</a:t>
            </a:r>
            <a:r>
              <a:rPr lang="en-US" sz="1200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Moldavia stood under Ottoman suzerainty from 1538 to 1829 without becoming a regular Ottoman province.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02428" y="1877209"/>
            <a:ext cx="8084372" cy="54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Autonomy survived:</a:t>
            </a:r>
            <a:r>
              <a:rPr lang="en-US" sz="1200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Orthodox religion, boyar institutions, and indigenous legal codes persisted under Ottoman supremacy.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0080" y="2861533"/>
            <a:ext cx="8046720" cy="57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Tribute escalated:</a:t>
            </a:r>
            <a:r>
              <a:rPr lang="en-US" sz="1200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Annual payments grew from 2,000 ducats in 1456 to around 1,000,000 piastres by about 1820.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40080" y="3856615"/>
            <a:ext cx="8046720" cy="5854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1711 changed rule:</a:t>
            </a:r>
            <a:r>
              <a:rPr lang="en-US" sz="1200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Cantemir's defection ushered in the Phanariot era of short, purchased appointments.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99246" y="4713863"/>
            <a:ext cx="7987553" cy="7378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1774–1829 reset power:</a:t>
            </a:r>
            <a:r>
              <a:rPr lang="en-US" sz="1200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Russia gained leverage, tribute was fixed, and Adrianople formalized a new protected order.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79661"/>
            <a:ext cx="8229600" cy="5417635"/>
          </a:xfrm>
          <a:prstGeom prst="roundRect">
            <a:avLst>
              <a:gd name="adj" fmla="val 27877"/>
            </a:avLst>
          </a:prstGeom>
          <a:solidFill>
            <a:srgbClr val="FFFFFF">
              <a:alpha val="72000"/>
            </a:srgbClr>
          </a:solidFill>
          <a:ln w="9525">
            <a:solidFill>
              <a:srgbClr val="D8D1C8"/>
            </a:solidFill>
          </a:ln>
          <a:effectLst>
            <a:outerShdw blurRad="266700" dist="114300" dir="5400000" algn="bl" rotWithShape="0">
              <a:srgbClr val="000000">
                <a:alpha val="6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66725" y="389186"/>
            <a:ext cx="2095500" cy="1228725"/>
          </a:xfrm>
          <a:prstGeom prst="rect">
            <a:avLst/>
          </a:prstGeom>
          <a:solidFill>
            <a:srgbClr val="F2EEE7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66725" y="1617911"/>
            <a:ext cx="2095500" cy="1000125"/>
          </a:xfrm>
          <a:prstGeom prst="rect">
            <a:avLst/>
          </a:prstGeom>
          <a:solidFill>
            <a:srgbClr val="F2EEE7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66725" y="2618036"/>
            <a:ext cx="2095500" cy="1000125"/>
          </a:xfrm>
          <a:prstGeom prst="rect">
            <a:avLst/>
          </a:prstGeom>
          <a:solidFill>
            <a:srgbClr val="F2EEE7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66725" y="3618161"/>
            <a:ext cx="2095500" cy="1000125"/>
          </a:xfrm>
          <a:prstGeom prst="rect">
            <a:avLst/>
          </a:prstGeom>
          <a:solidFill>
            <a:srgbClr val="F2EEE7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6725" y="4618286"/>
            <a:ext cx="2095500" cy="1000125"/>
          </a:xfrm>
          <a:prstGeom prst="rect">
            <a:avLst/>
          </a:prstGeom>
          <a:solidFill>
            <a:srgbClr val="F2EEE7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57200" y="-484436"/>
            <a:ext cx="8394192" cy="178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04"/>
              </a:lnSpc>
              <a:buNone/>
            </a:pPr>
            <a:r>
              <a:rPr lang="en-US" sz="936" b="1" dirty="0">
                <a:solidFill>
                  <a:srgbClr val="0F766E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Timeline</a:t>
            </a:r>
            <a:endParaRPr lang="en-US" sz="936" dirty="0"/>
          </a:p>
        </p:txBody>
      </p:sp>
      <p:sp>
        <p:nvSpPr>
          <p:cNvPr id="9" name="Text 7"/>
          <p:cNvSpPr/>
          <p:nvPr/>
        </p:nvSpPr>
        <p:spPr>
          <a:xfrm>
            <a:off x="457200" y="-27237"/>
            <a:ext cx="8394192" cy="4068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3600" dirty="0">
                <a:solidFill>
                  <a:srgbClr val="1E1B18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Five phases, 1538–1829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638175" y="1017836"/>
            <a:ext cx="971401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i="1" dirty="0">
                <a:solidFill>
                  <a:srgbClr val="5F5A5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Submission consolidated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562225" y="389186"/>
            <a:ext cx="6115050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Suleiman I deposed Petru Rareş, fixed tribute, and strengthened Ottoman control 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over princely selection.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8175" y="2246561"/>
            <a:ext cx="1119104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i="1" dirty="0">
                <a:solidFill>
                  <a:srgbClr val="5F5A5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Native princes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2562225" y="1617911"/>
            <a:ext cx="6115050" cy="1000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Native dynasts still ruled, but wars with Polish, Cossack, and Habsburg actors kept the principalities exposed.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38175" y="3246686"/>
            <a:ext cx="1338917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i="1" dirty="0">
                <a:solidFill>
                  <a:srgbClr val="5F5A5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Phanariot regime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2562225" y="2618036"/>
            <a:ext cx="6115050" cy="1000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After Stănileşti (1711), Nicolae Mavrocordat became the first Phanariot prince and office turnover accelerated.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38175" y="4246811"/>
            <a:ext cx="1327836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i="1" dirty="0">
                <a:solidFill>
                  <a:srgbClr val="5F5A5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Russian leverage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2562225" y="3618161"/>
            <a:ext cx="6115050" cy="1000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Küçük Kaynarca opened the era of Russian intercession, repeated occupation, and the 1812 loss of Bessarabia, eastern half of the Principality of Moldavia.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38175" y="5246936"/>
            <a:ext cx="1402827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i="1" dirty="0">
                <a:solidFill>
                  <a:srgbClr val="5F5A5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Native restoration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2562225" y="4618286"/>
            <a:ext cx="6115050" cy="1000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Native princes returned in 1822, then Adrianople in 1829 fixed tribute, lifetime election, and wider autonomy.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765423"/>
            <a:ext cx="2616101" cy="1123950"/>
          </a:xfrm>
          <a:prstGeom prst="roundRect">
            <a:avLst>
              <a:gd name="adj" fmla="val 130169"/>
            </a:avLst>
          </a:prstGeom>
          <a:solidFill>
            <a:srgbClr val="FFFFFF">
              <a:alpha val="72000"/>
            </a:srgbClr>
          </a:solidFill>
          <a:ln w="9525">
            <a:solidFill>
              <a:srgbClr val="000000"/>
            </a:solidFill>
          </a:ln>
          <a:effectLst>
            <a:outerShdw blurRad="266700" dist="114300" dir="5400000" algn="bl" rotWithShape="0">
              <a:srgbClr val="000000">
                <a:alpha val="6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63801" y="765423"/>
            <a:ext cx="2616250" cy="1123950"/>
          </a:xfrm>
          <a:prstGeom prst="roundRect">
            <a:avLst>
              <a:gd name="adj" fmla="val 130169"/>
            </a:avLst>
          </a:prstGeom>
          <a:solidFill>
            <a:srgbClr val="FFFFFF">
              <a:alpha val="72000"/>
            </a:srgbClr>
          </a:solidFill>
          <a:ln w="9525">
            <a:solidFill>
              <a:srgbClr val="000000"/>
            </a:solidFill>
          </a:ln>
          <a:effectLst>
            <a:outerShdw blurRad="266700" dist="114300" dir="5400000" algn="bl" rotWithShape="0">
              <a:srgbClr val="000000">
                <a:alpha val="6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70550" y="765423"/>
            <a:ext cx="2616101" cy="1123950"/>
          </a:xfrm>
          <a:prstGeom prst="roundRect">
            <a:avLst>
              <a:gd name="adj" fmla="val 130169"/>
            </a:avLst>
          </a:prstGeom>
          <a:solidFill>
            <a:srgbClr val="FFFFFF">
              <a:alpha val="72000"/>
            </a:srgbClr>
          </a:solidFill>
          <a:ln w="9525">
            <a:solidFill>
              <a:srgbClr val="000000"/>
            </a:solidFill>
          </a:ln>
          <a:effectLst>
            <a:outerShdw blurRad="266700" dist="114300" dir="5400000" algn="bl" rotWithShape="0">
              <a:srgbClr val="000000">
                <a:alpha val="6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57200" y="2422773"/>
            <a:ext cx="8229600" cy="228600"/>
          </a:xfrm>
          <a:prstGeom prst="roundRect">
            <a:avLst>
              <a:gd name="adj" fmla="val 39960000"/>
            </a:avLst>
          </a:prstGeom>
          <a:solidFill>
            <a:srgbClr val="E8E1D8"/>
          </a:solidFill>
          <a:ln/>
        </p:spPr>
        <p:txBody>
          <a:bodyPr wrap="none" lIns="0" tIns="0" rIns="0" bIns="0" rtlCol="0" anchor="ctr">
            <a:normAutofit fontScale="62500" lnSpcReduction="20000"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57200" y="3032373"/>
            <a:ext cx="8229600" cy="228600"/>
          </a:xfrm>
          <a:prstGeom prst="roundRect">
            <a:avLst>
              <a:gd name="adj" fmla="val 39960000"/>
            </a:avLst>
          </a:prstGeom>
          <a:solidFill>
            <a:srgbClr val="E8E1D8"/>
          </a:solidFill>
          <a:ln/>
        </p:spPr>
        <p:txBody>
          <a:bodyPr wrap="none" lIns="0" tIns="0" rIns="0" bIns="0" rtlCol="0" anchor="ctr">
            <a:normAutofit fontScale="62500" lnSpcReduction="20000"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200" y="3641973"/>
            <a:ext cx="8229600" cy="228600"/>
          </a:xfrm>
          <a:prstGeom prst="roundRect">
            <a:avLst>
              <a:gd name="adj" fmla="val 39960000"/>
            </a:avLst>
          </a:prstGeom>
          <a:solidFill>
            <a:srgbClr val="E8E1D8"/>
          </a:solidFill>
          <a:ln/>
        </p:spPr>
        <p:txBody>
          <a:bodyPr wrap="none" lIns="0" tIns="0" rIns="0" bIns="0" rtlCol="0" anchor="ctr">
            <a:normAutofit fontScale="62500" lnSpcReduction="20000"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57200" y="4251573"/>
            <a:ext cx="8229600" cy="228600"/>
          </a:xfrm>
          <a:prstGeom prst="roundRect">
            <a:avLst>
              <a:gd name="adj" fmla="val 39960000"/>
            </a:avLst>
          </a:prstGeom>
          <a:solidFill>
            <a:srgbClr val="E8E1D8"/>
          </a:solidFill>
          <a:ln/>
        </p:spPr>
        <p:txBody>
          <a:bodyPr wrap="none" lIns="0" tIns="0" rIns="0" bIns="0" rtlCol="0" anchor="ctr">
            <a:normAutofit fontScale="62500" lnSpcReduction="20000"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200" y="-1"/>
            <a:ext cx="8394192" cy="79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04"/>
              </a:lnSpc>
              <a:buNone/>
            </a:pPr>
            <a:r>
              <a:rPr lang="en-US" sz="936" b="1" dirty="0">
                <a:solidFill>
                  <a:srgbClr val="0F766E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Tribute</a:t>
            </a:r>
            <a:endParaRPr lang="en-US" sz="936" dirty="0"/>
          </a:p>
        </p:txBody>
      </p:sp>
      <p:sp>
        <p:nvSpPr>
          <p:cNvPr id="10" name="Text 8"/>
          <p:cNvSpPr/>
          <p:nvPr/>
        </p:nvSpPr>
        <p:spPr>
          <a:xfrm>
            <a:off x="457200" y="232023"/>
            <a:ext cx="8394192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3600" dirty="0">
                <a:solidFill>
                  <a:srgbClr val="1E1B18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Haraç grew, then froze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635064" y="965448"/>
            <a:ext cx="22603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635064" y="1498848"/>
            <a:ext cx="2260372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050" dirty="0">
                <a:solidFill>
                  <a:srgbClr val="7B756E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1456 Moldavia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441664" y="965448"/>
            <a:ext cx="22605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3441664" y="1498848"/>
            <a:ext cx="2260524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050" dirty="0">
                <a:solidFill>
                  <a:srgbClr val="7B756E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c. 1820 Moldavia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248415" y="965448"/>
            <a:ext cx="22603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6248415" y="1498848"/>
            <a:ext cx="2260372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050" dirty="0">
                <a:solidFill>
                  <a:srgbClr val="7B756E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c. 1820 Wallachia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457200" y="2194173"/>
            <a:ext cx="959102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1456 baseline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816602" y="2194173"/>
            <a:ext cx="887602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2,000 ducats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57200" y="2803773"/>
            <a:ext cx="99917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1714 Moldavia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7164586" y="2803773"/>
            <a:ext cx="155265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65,000 piastres + gifts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457200" y="3413373"/>
            <a:ext cx="116039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c. 1820 Moldavia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7437090" y="3413373"/>
            <a:ext cx="1274704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1,000,000 piastres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457200" y="4022973"/>
            <a:ext cx="1200927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c. 1820 Wallachia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7437090" y="4022973"/>
            <a:ext cx="1274704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2,000,000 piastres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457200" y="4594473"/>
            <a:ext cx="8229600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dirty="0">
                <a:solidFill>
                  <a:srgbClr val="5F5A5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Real pressure peaked in the late 16th century and again in the Phanariot age, when investiture gifts could outweigh the formal annual tribute.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145530"/>
            <a:ext cx="8229600" cy="3678436"/>
          </a:xfrm>
          <a:prstGeom prst="roundRect">
            <a:avLst>
              <a:gd name="adj" fmla="val 39773"/>
            </a:avLst>
          </a:prstGeom>
          <a:solidFill>
            <a:srgbClr val="DDD5CB"/>
          </a:solidFill>
          <a:ln w="9525">
            <a:solidFill>
              <a:srgbClr val="DDD5CB"/>
            </a:solidFill>
          </a:ln>
        </p:spPr>
        <p:txBody>
          <a:bodyPr wrap="non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66725" y="1155055"/>
            <a:ext cx="2233910" cy="377726"/>
          </a:xfrm>
          <a:prstGeom prst="rect">
            <a:avLst/>
          </a:prstGeom>
          <a:solidFill>
            <a:srgbClr val="0F5D63"/>
          </a:solidFill>
          <a:ln/>
        </p:spPr>
        <p:txBody>
          <a:bodyPr wrap="square" lIns="114300" tIns="114300" rIns="114300" bIns="1143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104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Dimension</a:t>
            </a:r>
            <a:endParaRPr lang="en-US" sz="1104" dirty="0"/>
          </a:p>
        </p:txBody>
      </p:sp>
      <p:sp>
        <p:nvSpPr>
          <p:cNvPr id="4" name="Text 2"/>
          <p:cNvSpPr/>
          <p:nvPr/>
        </p:nvSpPr>
        <p:spPr>
          <a:xfrm>
            <a:off x="2710160" y="1155055"/>
            <a:ext cx="2978795" cy="377726"/>
          </a:xfrm>
          <a:prstGeom prst="rect">
            <a:avLst/>
          </a:prstGeom>
          <a:solidFill>
            <a:srgbClr val="0F5D63"/>
          </a:solidFill>
          <a:ln/>
        </p:spPr>
        <p:txBody>
          <a:bodyPr wrap="square" lIns="114300" tIns="114300" rIns="114300" bIns="1143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104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Native era (1538–1711)</a:t>
            </a:r>
            <a:endParaRPr lang="en-US" sz="1104" dirty="0"/>
          </a:p>
        </p:txBody>
      </p:sp>
      <p:sp>
        <p:nvSpPr>
          <p:cNvPr id="5" name="Text 3"/>
          <p:cNvSpPr/>
          <p:nvPr/>
        </p:nvSpPr>
        <p:spPr>
          <a:xfrm>
            <a:off x="5698480" y="1155055"/>
            <a:ext cx="2978646" cy="377726"/>
          </a:xfrm>
          <a:prstGeom prst="rect">
            <a:avLst/>
          </a:prstGeom>
          <a:solidFill>
            <a:srgbClr val="0F5D63"/>
          </a:solidFill>
          <a:ln/>
        </p:spPr>
        <p:txBody>
          <a:bodyPr wrap="square" lIns="114300" tIns="114300" rIns="114300" bIns="1143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104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Phanariot era (1711–1821)</a:t>
            </a:r>
            <a:endParaRPr lang="en-US" sz="1104" dirty="0"/>
          </a:p>
        </p:txBody>
      </p:sp>
      <p:sp>
        <p:nvSpPr>
          <p:cNvPr id="6" name="Text 4"/>
          <p:cNvSpPr/>
          <p:nvPr/>
        </p:nvSpPr>
        <p:spPr>
          <a:xfrm>
            <a:off x="466725" y="1542306"/>
            <a:ext cx="2233910" cy="714077"/>
          </a:xfrm>
          <a:prstGeom prst="rect">
            <a:avLst/>
          </a:prstGeom>
          <a:solidFill>
            <a:srgbClr val="FBF9F5"/>
          </a:solidFill>
          <a:ln/>
        </p:spPr>
        <p:txBody>
          <a:bodyPr wrap="square" lIns="114300" tIns="114300" rIns="114300" bIns="114300" rtlCol="0" anchor="t">
            <a:normAutofit/>
          </a:bodyPr>
          <a:lstStyle/>
          <a:p>
            <a:pPr marL="0" indent="0" algn="l">
              <a:buNone/>
            </a:pPr>
            <a:r>
              <a:rPr lang="en-US" sz="1104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Candidate pool</a:t>
            </a:r>
            <a:endParaRPr lang="en-US" sz="1104" dirty="0"/>
          </a:p>
        </p:txBody>
      </p:sp>
      <p:sp>
        <p:nvSpPr>
          <p:cNvPr id="7" name="Text 5"/>
          <p:cNvSpPr/>
          <p:nvPr/>
        </p:nvSpPr>
        <p:spPr>
          <a:xfrm>
            <a:off x="2710160" y="1542306"/>
            <a:ext cx="2978795" cy="714077"/>
          </a:xfrm>
          <a:prstGeom prst="rect">
            <a:avLst/>
          </a:prstGeom>
          <a:solidFill>
            <a:srgbClr val="FBF9F5"/>
          </a:solidFill>
          <a:ln/>
        </p:spPr>
        <p:txBody>
          <a:bodyPr wrap="square" lIns="114300" tIns="114300" rIns="114300" bIns="114300" rtlCol="0" anchor="t">
            <a:normAutofit/>
          </a:bodyPr>
          <a:lstStyle/>
          <a:p>
            <a:pPr marL="0" indent="0" algn="l">
              <a:buNone/>
            </a:pPr>
            <a:r>
              <a:rPr lang="en-US" sz="1104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Native Moldavian families such as Movilă, Rareş, Lăpuşneanu, Lupu, and Cantemir.</a:t>
            </a:r>
            <a:endParaRPr lang="en-US" sz="1104" dirty="0"/>
          </a:p>
        </p:txBody>
      </p:sp>
      <p:sp>
        <p:nvSpPr>
          <p:cNvPr id="8" name="Text 6"/>
          <p:cNvSpPr/>
          <p:nvPr/>
        </p:nvSpPr>
        <p:spPr>
          <a:xfrm>
            <a:off x="5698480" y="1542306"/>
            <a:ext cx="2978646" cy="714077"/>
          </a:xfrm>
          <a:prstGeom prst="rect">
            <a:avLst/>
          </a:prstGeom>
          <a:solidFill>
            <a:srgbClr val="FBF9F5"/>
          </a:solidFill>
          <a:ln/>
        </p:spPr>
        <p:txBody>
          <a:bodyPr wrap="square" lIns="114300" tIns="114300" rIns="114300" bIns="1143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104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Greek Phanariot families including Mavrocordat, Ghica, Callimachi, Moruzi, and Suțu.</a:t>
            </a:r>
            <a:endParaRPr lang="en-US" sz="1104" dirty="0"/>
          </a:p>
        </p:txBody>
      </p:sp>
      <p:sp>
        <p:nvSpPr>
          <p:cNvPr id="9" name="Text 7"/>
          <p:cNvSpPr/>
          <p:nvPr/>
        </p:nvSpPr>
        <p:spPr>
          <a:xfrm>
            <a:off x="466725" y="2265908"/>
            <a:ext cx="2233910" cy="714077"/>
          </a:xfrm>
          <a:prstGeom prst="rect">
            <a:avLst/>
          </a:prstGeom>
          <a:solidFill>
            <a:srgbClr val="FBF9F5"/>
          </a:solidFill>
          <a:ln/>
        </p:spPr>
        <p:txBody>
          <a:bodyPr wrap="square" lIns="114300" tIns="114300" rIns="114300" bIns="114300" rtlCol="0" anchor="t">
            <a:normAutofit/>
          </a:bodyPr>
          <a:lstStyle/>
          <a:p>
            <a:pPr marL="0" indent="0" algn="l">
              <a:buNone/>
            </a:pPr>
            <a:r>
              <a:rPr lang="en-US" sz="1104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Selection</a:t>
            </a:r>
            <a:endParaRPr lang="en-US" sz="1104" dirty="0"/>
          </a:p>
        </p:txBody>
      </p:sp>
      <p:sp>
        <p:nvSpPr>
          <p:cNvPr id="10" name="Text 8"/>
          <p:cNvSpPr/>
          <p:nvPr/>
        </p:nvSpPr>
        <p:spPr>
          <a:xfrm>
            <a:off x="2710160" y="2265908"/>
            <a:ext cx="2978795" cy="714077"/>
          </a:xfrm>
          <a:prstGeom prst="rect">
            <a:avLst/>
          </a:prstGeom>
          <a:solidFill>
            <a:srgbClr val="FBF9F5"/>
          </a:solidFill>
          <a:ln/>
        </p:spPr>
        <p:txBody>
          <a:bodyPr wrap="square" lIns="114300" tIns="114300" rIns="114300" bIns="114300" rtlCol="0" anchor="t">
            <a:normAutofit/>
          </a:bodyPr>
          <a:lstStyle/>
          <a:p>
            <a:pPr marL="0" indent="0" algn="l">
              <a:buNone/>
            </a:pPr>
            <a:r>
              <a:rPr lang="en-US" sz="1104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Boyar election with sultanic confirmation by berat; Ottoman intervention rose over time.</a:t>
            </a:r>
            <a:endParaRPr lang="en-US" sz="1104" dirty="0"/>
          </a:p>
        </p:txBody>
      </p:sp>
      <p:sp>
        <p:nvSpPr>
          <p:cNvPr id="11" name="Text 9"/>
          <p:cNvSpPr/>
          <p:nvPr/>
        </p:nvSpPr>
        <p:spPr>
          <a:xfrm>
            <a:off x="5698480" y="2265908"/>
            <a:ext cx="2978646" cy="714077"/>
          </a:xfrm>
          <a:prstGeom prst="rect">
            <a:avLst/>
          </a:prstGeom>
          <a:solidFill>
            <a:srgbClr val="FBF9F5"/>
          </a:solidFill>
          <a:ln/>
        </p:spPr>
        <p:txBody>
          <a:bodyPr wrap="square" lIns="114300" tIns="114300" rIns="114300" bIns="114300" rtlCol="0" anchor="t">
            <a:normAutofit/>
          </a:bodyPr>
          <a:lstStyle/>
          <a:p>
            <a:pPr marL="0" indent="0" algn="l">
              <a:buNone/>
            </a:pPr>
            <a:r>
              <a:rPr lang="en-US" sz="1104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Direct sultanic appointment, effectively tied to competition and payments at the Porte.</a:t>
            </a:r>
            <a:endParaRPr lang="en-US" sz="1104" dirty="0"/>
          </a:p>
        </p:txBody>
      </p:sp>
      <p:sp>
        <p:nvSpPr>
          <p:cNvPr id="12" name="Text 10"/>
          <p:cNvSpPr/>
          <p:nvPr/>
        </p:nvSpPr>
        <p:spPr>
          <a:xfrm>
            <a:off x="466725" y="2989511"/>
            <a:ext cx="2233910" cy="545902"/>
          </a:xfrm>
          <a:prstGeom prst="rect">
            <a:avLst/>
          </a:prstGeom>
          <a:solidFill>
            <a:srgbClr val="FBF9F5"/>
          </a:solidFill>
          <a:ln/>
        </p:spPr>
        <p:txBody>
          <a:bodyPr wrap="square" lIns="114300" tIns="114300" rIns="114300" bIns="114300" rtlCol="0" anchor="t">
            <a:normAutofit/>
          </a:bodyPr>
          <a:lstStyle/>
          <a:p>
            <a:pPr marL="0" indent="0" algn="l">
              <a:buNone/>
            </a:pPr>
            <a:r>
              <a:rPr lang="en-US" sz="1104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Average reign</a:t>
            </a:r>
            <a:endParaRPr lang="en-US" sz="1104" dirty="0"/>
          </a:p>
        </p:txBody>
      </p:sp>
      <p:sp>
        <p:nvSpPr>
          <p:cNvPr id="13" name="Text 11"/>
          <p:cNvSpPr/>
          <p:nvPr/>
        </p:nvSpPr>
        <p:spPr>
          <a:xfrm>
            <a:off x="2710160" y="2989511"/>
            <a:ext cx="2978795" cy="545902"/>
          </a:xfrm>
          <a:prstGeom prst="rect">
            <a:avLst/>
          </a:prstGeom>
          <a:solidFill>
            <a:srgbClr val="FBF9F5"/>
          </a:solidFill>
          <a:ln/>
        </p:spPr>
        <p:txBody>
          <a:bodyPr wrap="square" lIns="114300" tIns="114300" rIns="114300" bIns="1143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104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Roughly 5–7 years, with long outliers like Vasile Lupu.</a:t>
            </a:r>
            <a:endParaRPr lang="en-US" sz="1104" dirty="0"/>
          </a:p>
        </p:txBody>
      </p:sp>
      <p:sp>
        <p:nvSpPr>
          <p:cNvPr id="14" name="Text 12"/>
          <p:cNvSpPr/>
          <p:nvPr/>
        </p:nvSpPr>
        <p:spPr>
          <a:xfrm>
            <a:off x="5698480" y="2989511"/>
            <a:ext cx="2978646" cy="545902"/>
          </a:xfrm>
          <a:prstGeom prst="rect">
            <a:avLst/>
          </a:prstGeom>
          <a:solidFill>
            <a:srgbClr val="FBF9F5"/>
          </a:solidFill>
          <a:ln/>
        </p:spPr>
        <p:txBody>
          <a:bodyPr wrap="square" lIns="114300" tIns="114300" rIns="114300" bIns="1143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104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About 2.5 years, with repeated transfers and recalls.</a:t>
            </a:r>
            <a:endParaRPr lang="en-US" sz="1104" dirty="0"/>
          </a:p>
        </p:txBody>
      </p:sp>
      <p:sp>
        <p:nvSpPr>
          <p:cNvPr id="15" name="Text 13"/>
          <p:cNvSpPr/>
          <p:nvPr/>
        </p:nvSpPr>
        <p:spPr>
          <a:xfrm>
            <a:off x="466725" y="3544937"/>
            <a:ext cx="2233910" cy="714077"/>
          </a:xfrm>
          <a:prstGeom prst="rect">
            <a:avLst/>
          </a:prstGeom>
          <a:solidFill>
            <a:srgbClr val="FBF9F5"/>
          </a:solidFill>
          <a:ln/>
        </p:spPr>
        <p:txBody>
          <a:bodyPr wrap="square" lIns="114300" tIns="114300" rIns="114300" bIns="114300" rtlCol="0" anchor="t">
            <a:normAutofit/>
          </a:bodyPr>
          <a:lstStyle/>
          <a:p>
            <a:pPr marL="0" indent="0" algn="l">
              <a:buNone/>
            </a:pPr>
            <a:r>
              <a:rPr lang="en-US" sz="1104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Cost of office</a:t>
            </a:r>
            <a:endParaRPr lang="en-US" sz="1104" dirty="0"/>
          </a:p>
        </p:txBody>
      </p:sp>
      <p:sp>
        <p:nvSpPr>
          <p:cNvPr id="16" name="Text 14"/>
          <p:cNvSpPr/>
          <p:nvPr/>
        </p:nvSpPr>
        <p:spPr>
          <a:xfrm>
            <a:off x="2710160" y="3544937"/>
            <a:ext cx="2978795" cy="714077"/>
          </a:xfrm>
          <a:prstGeom prst="rect">
            <a:avLst/>
          </a:prstGeom>
          <a:solidFill>
            <a:srgbClr val="FBF9F5"/>
          </a:solidFill>
          <a:ln/>
        </p:spPr>
        <p:txBody>
          <a:bodyPr wrap="square" lIns="114300" tIns="114300" rIns="114300" bIns="114300" rtlCol="0" anchor="t">
            <a:normAutofit/>
          </a:bodyPr>
          <a:lstStyle/>
          <a:p>
            <a:pPr marL="0" indent="0" algn="l">
              <a:buNone/>
            </a:pPr>
            <a:r>
              <a:rPr lang="en-US" sz="1104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Moderate gifts and tribute.</a:t>
            </a:r>
            <a:endParaRPr lang="en-US" sz="1104" dirty="0"/>
          </a:p>
        </p:txBody>
      </p:sp>
      <p:sp>
        <p:nvSpPr>
          <p:cNvPr id="17" name="Text 15"/>
          <p:cNvSpPr/>
          <p:nvPr/>
        </p:nvSpPr>
        <p:spPr>
          <a:xfrm>
            <a:off x="5698480" y="3544937"/>
            <a:ext cx="2978646" cy="714077"/>
          </a:xfrm>
          <a:prstGeom prst="rect">
            <a:avLst/>
          </a:prstGeom>
          <a:solidFill>
            <a:srgbClr val="FBF9F5"/>
          </a:solidFill>
          <a:ln/>
        </p:spPr>
        <p:txBody>
          <a:bodyPr wrap="square" lIns="114300" tIns="114300" rIns="114300" bIns="1143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104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Heavy peşkeş and borrowing from Greek bankers, repaid through office sales and taxation.</a:t>
            </a:r>
            <a:endParaRPr lang="en-US" sz="1104" dirty="0"/>
          </a:p>
        </p:txBody>
      </p:sp>
      <p:sp>
        <p:nvSpPr>
          <p:cNvPr id="18" name="Text 16"/>
          <p:cNvSpPr/>
          <p:nvPr/>
        </p:nvSpPr>
        <p:spPr>
          <a:xfrm>
            <a:off x="466725" y="4268539"/>
            <a:ext cx="2233910" cy="545902"/>
          </a:xfrm>
          <a:prstGeom prst="rect">
            <a:avLst/>
          </a:prstGeom>
          <a:solidFill>
            <a:srgbClr val="FBF9F5"/>
          </a:solidFill>
          <a:ln/>
        </p:spPr>
        <p:txBody>
          <a:bodyPr wrap="square" lIns="114300" tIns="114300" rIns="114300" bIns="114300" rtlCol="0" anchor="t">
            <a:normAutofit/>
          </a:bodyPr>
          <a:lstStyle/>
          <a:p>
            <a:pPr marL="0" indent="0" algn="l">
              <a:buNone/>
            </a:pPr>
            <a:r>
              <a:rPr lang="en-US" sz="1104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End of reign</a:t>
            </a:r>
            <a:endParaRPr lang="en-US" sz="1104" dirty="0"/>
          </a:p>
        </p:txBody>
      </p:sp>
      <p:sp>
        <p:nvSpPr>
          <p:cNvPr id="19" name="Text 17"/>
          <p:cNvSpPr/>
          <p:nvPr/>
        </p:nvSpPr>
        <p:spPr>
          <a:xfrm>
            <a:off x="2710160" y="4268539"/>
            <a:ext cx="2978795" cy="545902"/>
          </a:xfrm>
          <a:prstGeom prst="rect">
            <a:avLst/>
          </a:prstGeom>
          <a:solidFill>
            <a:srgbClr val="FBF9F5"/>
          </a:solidFill>
          <a:ln/>
        </p:spPr>
        <p:txBody>
          <a:bodyPr wrap="square" lIns="114300" tIns="114300" rIns="114300" bIns="114300" rtlCol="0" anchor="t">
            <a:normAutofit/>
          </a:bodyPr>
          <a:lstStyle/>
          <a:p>
            <a:pPr marL="0" indent="0" algn="l">
              <a:buNone/>
            </a:pPr>
            <a:r>
              <a:rPr lang="en-US" sz="1104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Death, invasion, rebellion, or deposition.</a:t>
            </a:r>
            <a:endParaRPr lang="en-US" sz="1104" dirty="0"/>
          </a:p>
        </p:txBody>
      </p:sp>
      <p:sp>
        <p:nvSpPr>
          <p:cNvPr id="20" name="Text 18"/>
          <p:cNvSpPr/>
          <p:nvPr/>
        </p:nvSpPr>
        <p:spPr>
          <a:xfrm>
            <a:off x="5698480" y="4268539"/>
            <a:ext cx="2978646" cy="545902"/>
          </a:xfrm>
          <a:prstGeom prst="rect">
            <a:avLst/>
          </a:prstGeom>
          <a:solidFill>
            <a:srgbClr val="FBF9F5"/>
          </a:solidFill>
          <a:ln/>
        </p:spPr>
        <p:txBody>
          <a:bodyPr wrap="square" lIns="114300" tIns="114300" rIns="114300" bIns="1143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104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Usually recall, transfer, or dismissal from Istanbul.</a:t>
            </a:r>
            <a:endParaRPr lang="en-US" sz="1104" dirty="0"/>
          </a:p>
        </p:txBody>
      </p:sp>
      <p:sp>
        <p:nvSpPr>
          <p:cNvPr id="21" name="Text 19"/>
          <p:cNvSpPr/>
          <p:nvPr/>
        </p:nvSpPr>
        <p:spPr>
          <a:xfrm>
            <a:off x="457200" y="319534"/>
            <a:ext cx="8394192" cy="178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04"/>
              </a:lnSpc>
              <a:buNone/>
            </a:pPr>
            <a:r>
              <a:rPr lang="en-US" sz="936" b="1" dirty="0">
                <a:solidFill>
                  <a:srgbClr val="0F766E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Appointments</a:t>
            </a:r>
            <a:endParaRPr lang="en-US" sz="936" dirty="0"/>
          </a:p>
        </p:txBody>
      </p:sp>
      <p:sp>
        <p:nvSpPr>
          <p:cNvPr id="22" name="Text 20"/>
          <p:cNvSpPr/>
          <p:nvPr/>
        </p:nvSpPr>
        <p:spPr>
          <a:xfrm>
            <a:off x="457200" y="497830"/>
            <a:ext cx="83941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3600" dirty="0">
                <a:solidFill>
                  <a:srgbClr val="1E1B18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Native era vs Phanariot era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120080"/>
            <a:ext cx="8229600" cy="3729335"/>
          </a:xfrm>
          <a:prstGeom prst="roundRect">
            <a:avLst>
              <a:gd name="adj" fmla="val 39231"/>
            </a:avLst>
          </a:prstGeom>
          <a:solidFill>
            <a:srgbClr val="DDD5CB"/>
          </a:solidFill>
          <a:ln w="9525">
            <a:solidFill>
              <a:srgbClr val="DDD5CB"/>
            </a:solidFill>
          </a:ln>
        </p:spPr>
        <p:txBody>
          <a:bodyPr wrap="non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66725" y="1129605"/>
            <a:ext cx="2233910" cy="377726"/>
          </a:xfrm>
          <a:prstGeom prst="rect">
            <a:avLst/>
          </a:prstGeom>
          <a:solidFill>
            <a:srgbClr val="0F5D63"/>
          </a:solidFill>
          <a:ln/>
        </p:spPr>
        <p:txBody>
          <a:bodyPr wrap="square" lIns="114300" tIns="114300" rIns="114300" bIns="1143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104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Dimension</a:t>
            </a:r>
            <a:endParaRPr lang="en-US" sz="1104" dirty="0"/>
          </a:p>
        </p:txBody>
      </p:sp>
      <p:sp>
        <p:nvSpPr>
          <p:cNvPr id="4" name="Text 2"/>
          <p:cNvSpPr/>
          <p:nvPr/>
        </p:nvSpPr>
        <p:spPr>
          <a:xfrm>
            <a:off x="2710160" y="1129605"/>
            <a:ext cx="2978795" cy="377726"/>
          </a:xfrm>
          <a:prstGeom prst="rect">
            <a:avLst/>
          </a:prstGeom>
          <a:solidFill>
            <a:srgbClr val="0F5D63"/>
          </a:solidFill>
          <a:ln/>
        </p:spPr>
        <p:txBody>
          <a:bodyPr wrap="square" lIns="114300" tIns="114300" rIns="114300" bIns="1143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104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Moldavia (Boğdan)</a:t>
            </a:r>
            <a:endParaRPr lang="en-US" sz="1104" dirty="0"/>
          </a:p>
        </p:txBody>
      </p:sp>
      <p:sp>
        <p:nvSpPr>
          <p:cNvPr id="5" name="Text 3"/>
          <p:cNvSpPr/>
          <p:nvPr/>
        </p:nvSpPr>
        <p:spPr>
          <a:xfrm>
            <a:off x="5698480" y="1129605"/>
            <a:ext cx="2978646" cy="377726"/>
          </a:xfrm>
          <a:prstGeom prst="rect">
            <a:avLst/>
          </a:prstGeom>
          <a:solidFill>
            <a:srgbClr val="0F5D63"/>
          </a:solidFill>
          <a:ln/>
        </p:spPr>
        <p:txBody>
          <a:bodyPr wrap="square" lIns="114300" tIns="114300" rIns="114300" bIns="1143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104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Wallachia (Eflak)</a:t>
            </a:r>
            <a:endParaRPr lang="en-US" sz="1104" dirty="0"/>
          </a:p>
        </p:txBody>
      </p:sp>
      <p:sp>
        <p:nvSpPr>
          <p:cNvPr id="6" name="Text 4"/>
          <p:cNvSpPr/>
          <p:nvPr/>
        </p:nvSpPr>
        <p:spPr>
          <a:xfrm>
            <a:off x="466725" y="1516856"/>
            <a:ext cx="2233910" cy="545902"/>
          </a:xfrm>
          <a:prstGeom prst="rect">
            <a:avLst/>
          </a:prstGeom>
          <a:solidFill>
            <a:srgbClr val="FBF9F5"/>
          </a:solidFill>
          <a:ln/>
        </p:spPr>
        <p:txBody>
          <a:bodyPr wrap="square" lIns="114300" tIns="114300" rIns="114300" bIns="114300" rtlCol="0" anchor="t">
            <a:normAutofit/>
          </a:bodyPr>
          <a:lstStyle/>
          <a:p>
            <a:pPr marL="0" indent="0" algn="l">
              <a:buNone/>
            </a:pPr>
            <a:r>
              <a:rPr lang="en-US" sz="1104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Submission</a:t>
            </a:r>
            <a:endParaRPr lang="en-US" sz="1104" dirty="0"/>
          </a:p>
        </p:txBody>
      </p:sp>
      <p:sp>
        <p:nvSpPr>
          <p:cNvPr id="7" name="Text 5"/>
          <p:cNvSpPr/>
          <p:nvPr/>
        </p:nvSpPr>
        <p:spPr>
          <a:xfrm>
            <a:off x="2710160" y="1516856"/>
            <a:ext cx="2978795" cy="545902"/>
          </a:xfrm>
          <a:prstGeom prst="rect">
            <a:avLst/>
          </a:prstGeom>
          <a:solidFill>
            <a:srgbClr val="FBF9F5"/>
          </a:solidFill>
          <a:ln/>
        </p:spPr>
        <p:txBody>
          <a:bodyPr wrap="square" lIns="114300" tIns="114300" rIns="114300" bIns="1143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104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Tribute began in 1455–56; direct Porte suzerainty fixed in 1538.</a:t>
            </a:r>
            <a:endParaRPr lang="en-US" sz="1104" dirty="0"/>
          </a:p>
        </p:txBody>
      </p:sp>
      <p:sp>
        <p:nvSpPr>
          <p:cNvPr id="8" name="Text 6"/>
          <p:cNvSpPr/>
          <p:nvPr/>
        </p:nvSpPr>
        <p:spPr>
          <a:xfrm>
            <a:off x="5698480" y="1516856"/>
            <a:ext cx="2978646" cy="545902"/>
          </a:xfrm>
          <a:prstGeom prst="rect">
            <a:avLst/>
          </a:prstGeom>
          <a:solidFill>
            <a:srgbClr val="FBF9F5"/>
          </a:solidFill>
          <a:ln/>
        </p:spPr>
        <p:txBody>
          <a:bodyPr wrap="square" lIns="114300" tIns="114300" rIns="114300" bIns="1143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104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Submission dated to 1417, consolidated in 1462.</a:t>
            </a:r>
            <a:endParaRPr lang="en-US" sz="1104" dirty="0"/>
          </a:p>
        </p:txBody>
      </p:sp>
      <p:sp>
        <p:nvSpPr>
          <p:cNvPr id="9" name="Text 7"/>
          <p:cNvSpPr/>
          <p:nvPr/>
        </p:nvSpPr>
        <p:spPr>
          <a:xfrm>
            <a:off x="466725" y="2072283"/>
            <a:ext cx="2233910" cy="545902"/>
          </a:xfrm>
          <a:prstGeom prst="rect">
            <a:avLst/>
          </a:prstGeom>
          <a:solidFill>
            <a:srgbClr val="FBF9F5"/>
          </a:solidFill>
          <a:ln/>
        </p:spPr>
        <p:txBody>
          <a:bodyPr wrap="square" lIns="114300" tIns="114300" rIns="114300" bIns="114300" rtlCol="0" anchor="t">
            <a:normAutofit/>
          </a:bodyPr>
          <a:lstStyle/>
          <a:p>
            <a:pPr marL="0" indent="0" algn="l">
              <a:buNone/>
            </a:pPr>
            <a:r>
              <a:rPr lang="en-US" sz="1104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Tribute c. 1820</a:t>
            </a:r>
            <a:endParaRPr lang="en-US" sz="1104" dirty="0"/>
          </a:p>
        </p:txBody>
      </p:sp>
      <p:sp>
        <p:nvSpPr>
          <p:cNvPr id="10" name="Text 8"/>
          <p:cNvSpPr/>
          <p:nvPr/>
        </p:nvSpPr>
        <p:spPr>
          <a:xfrm>
            <a:off x="2710160" y="2072283"/>
            <a:ext cx="2978795" cy="545902"/>
          </a:xfrm>
          <a:prstGeom prst="rect">
            <a:avLst/>
          </a:prstGeom>
          <a:solidFill>
            <a:srgbClr val="FBF9F5"/>
          </a:solidFill>
          <a:ln/>
        </p:spPr>
        <p:txBody>
          <a:bodyPr wrap="square" lIns="114300" tIns="114300" rIns="114300" bIns="114300" rtlCol="0" anchor="t">
            <a:normAutofit/>
          </a:bodyPr>
          <a:lstStyle/>
          <a:p>
            <a:pPr marL="0" indent="0" algn="l">
              <a:buNone/>
            </a:pPr>
            <a:r>
              <a:rPr lang="en-US" sz="1104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1,000,000 piastres per year.</a:t>
            </a:r>
            <a:endParaRPr lang="en-US" sz="1104" dirty="0"/>
          </a:p>
        </p:txBody>
      </p:sp>
      <p:sp>
        <p:nvSpPr>
          <p:cNvPr id="11" name="Text 9"/>
          <p:cNvSpPr/>
          <p:nvPr/>
        </p:nvSpPr>
        <p:spPr>
          <a:xfrm>
            <a:off x="5698480" y="2072283"/>
            <a:ext cx="2978646" cy="545902"/>
          </a:xfrm>
          <a:prstGeom prst="rect">
            <a:avLst/>
          </a:prstGeom>
          <a:solidFill>
            <a:srgbClr val="FBF9F5"/>
          </a:solidFill>
          <a:ln/>
        </p:spPr>
        <p:txBody>
          <a:bodyPr wrap="square" lIns="114300" tIns="114300" rIns="114300" bIns="1143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104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2,000,000 piastres per year, about double Moldavia.</a:t>
            </a:r>
            <a:endParaRPr lang="en-US" sz="1104" dirty="0"/>
          </a:p>
        </p:txBody>
      </p:sp>
      <p:sp>
        <p:nvSpPr>
          <p:cNvPr id="12" name="Text 10"/>
          <p:cNvSpPr/>
          <p:nvPr/>
        </p:nvSpPr>
        <p:spPr>
          <a:xfrm>
            <a:off x="466725" y="2627709"/>
            <a:ext cx="2233910" cy="377726"/>
          </a:xfrm>
          <a:prstGeom prst="rect">
            <a:avLst/>
          </a:prstGeom>
          <a:solidFill>
            <a:srgbClr val="FBF9F5"/>
          </a:solidFill>
          <a:ln/>
        </p:spPr>
        <p:txBody>
          <a:bodyPr wrap="square" lIns="114300" tIns="114300" rIns="114300" bIns="1143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104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Capital</a:t>
            </a:r>
            <a:endParaRPr lang="en-US" sz="1104" dirty="0"/>
          </a:p>
        </p:txBody>
      </p:sp>
      <p:sp>
        <p:nvSpPr>
          <p:cNvPr id="13" name="Text 11"/>
          <p:cNvSpPr/>
          <p:nvPr/>
        </p:nvSpPr>
        <p:spPr>
          <a:xfrm>
            <a:off x="2710160" y="2627709"/>
            <a:ext cx="2978795" cy="377726"/>
          </a:xfrm>
          <a:prstGeom prst="rect">
            <a:avLst/>
          </a:prstGeom>
          <a:solidFill>
            <a:srgbClr val="FBF9F5"/>
          </a:solidFill>
          <a:ln/>
        </p:spPr>
        <p:txBody>
          <a:bodyPr wrap="square" lIns="114300" tIns="114300" rIns="114300" bIns="1143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104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Iaşi, after earlier Suceava.</a:t>
            </a:r>
            <a:endParaRPr lang="en-US" sz="1104" dirty="0"/>
          </a:p>
        </p:txBody>
      </p:sp>
      <p:sp>
        <p:nvSpPr>
          <p:cNvPr id="14" name="Text 12"/>
          <p:cNvSpPr/>
          <p:nvPr/>
        </p:nvSpPr>
        <p:spPr>
          <a:xfrm>
            <a:off x="5698480" y="2627709"/>
            <a:ext cx="2978646" cy="377726"/>
          </a:xfrm>
          <a:prstGeom prst="rect">
            <a:avLst/>
          </a:prstGeom>
          <a:solidFill>
            <a:srgbClr val="FBF9F5"/>
          </a:solidFill>
          <a:ln/>
        </p:spPr>
        <p:txBody>
          <a:bodyPr wrap="square" lIns="114300" tIns="114300" rIns="114300" bIns="1143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104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Bucharest, after earlier Târgovişte.</a:t>
            </a:r>
            <a:endParaRPr lang="en-US" sz="1104" dirty="0"/>
          </a:p>
        </p:txBody>
      </p:sp>
      <p:sp>
        <p:nvSpPr>
          <p:cNvPr id="15" name="Text 13"/>
          <p:cNvSpPr/>
          <p:nvPr/>
        </p:nvSpPr>
        <p:spPr>
          <a:xfrm>
            <a:off x="466725" y="3014960"/>
            <a:ext cx="2233910" cy="714077"/>
          </a:xfrm>
          <a:prstGeom prst="rect">
            <a:avLst/>
          </a:prstGeom>
          <a:solidFill>
            <a:srgbClr val="FBF9F5"/>
          </a:solidFill>
          <a:ln/>
        </p:spPr>
        <p:txBody>
          <a:bodyPr wrap="square" lIns="114300" tIns="114300" rIns="114300" bIns="114300" rtlCol="0" anchor="t">
            <a:normAutofit/>
          </a:bodyPr>
          <a:lstStyle/>
          <a:p>
            <a:pPr marL="0" indent="0" algn="l">
              <a:buNone/>
            </a:pPr>
            <a:r>
              <a:rPr lang="en-US" sz="1104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Ottoman districts</a:t>
            </a:r>
            <a:endParaRPr lang="en-US" sz="1104" dirty="0"/>
          </a:p>
        </p:txBody>
      </p:sp>
      <p:sp>
        <p:nvSpPr>
          <p:cNvPr id="16" name="Text 14"/>
          <p:cNvSpPr/>
          <p:nvPr/>
        </p:nvSpPr>
        <p:spPr>
          <a:xfrm>
            <a:off x="2710160" y="3014960"/>
            <a:ext cx="2978795" cy="714077"/>
          </a:xfrm>
          <a:prstGeom prst="rect">
            <a:avLst/>
          </a:prstGeom>
          <a:solidFill>
            <a:srgbClr val="FBF9F5"/>
          </a:solidFill>
          <a:ln/>
        </p:spPr>
        <p:txBody>
          <a:bodyPr wrap="square" lIns="114300" tIns="114300" rIns="114300" bIns="114300" rtlCol="0" anchor="t">
            <a:normAutofit/>
          </a:bodyPr>
          <a:lstStyle/>
          <a:p>
            <a:pPr marL="0" indent="0" algn="l">
              <a:buNone/>
            </a:pPr>
            <a:r>
              <a:rPr lang="en-US" sz="1104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Hotin, Bender, Akkerman, Chilia, and border Brăila affected Moldavian space.</a:t>
            </a:r>
            <a:endParaRPr lang="en-US" sz="1104" dirty="0"/>
          </a:p>
        </p:txBody>
      </p:sp>
      <p:sp>
        <p:nvSpPr>
          <p:cNvPr id="17" name="Text 15"/>
          <p:cNvSpPr/>
          <p:nvPr/>
        </p:nvSpPr>
        <p:spPr>
          <a:xfrm>
            <a:off x="5698480" y="3014960"/>
            <a:ext cx="2978646" cy="714077"/>
          </a:xfrm>
          <a:prstGeom prst="rect">
            <a:avLst/>
          </a:prstGeom>
          <a:solidFill>
            <a:srgbClr val="FBF9F5"/>
          </a:solidFill>
          <a:ln/>
        </p:spPr>
        <p:txBody>
          <a:bodyPr wrap="square" lIns="114300" tIns="114300" rIns="114300" bIns="114300" rtlCol="0" anchor="t">
            <a:normAutofit/>
          </a:bodyPr>
          <a:lstStyle/>
          <a:p>
            <a:pPr marL="0" indent="0" algn="l">
              <a:buNone/>
            </a:pPr>
            <a:r>
              <a:rPr lang="en-US" sz="1104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Turnu, Giurgiu, and Brăila pressed directly on the lower Danube frontier.</a:t>
            </a:r>
            <a:endParaRPr lang="en-US" sz="1104" dirty="0"/>
          </a:p>
        </p:txBody>
      </p:sp>
      <p:sp>
        <p:nvSpPr>
          <p:cNvPr id="18" name="Text 16"/>
          <p:cNvSpPr/>
          <p:nvPr/>
        </p:nvSpPr>
        <p:spPr>
          <a:xfrm>
            <a:off x="466725" y="3738563"/>
            <a:ext cx="2233910" cy="545902"/>
          </a:xfrm>
          <a:prstGeom prst="rect">
            <a:avLst/>
          </a:prstGeom>
          <a:solidFill>
            <a:srgbClr val="FBF9F5"/>
          </a:solidFill>
          <a:ln/>
        </p:spPr>
        <p:txBody>
          <a:bodyPr wrap="square" lIns="114300" tIns="114300" rIns="114300" bIns="114300" rtlCol="0" anchor="t">
            <a:normAutofit/>
          </a:bodyPr>
          <a:lstStyle/>
          <a:p>
            <a:pPr marL="0" indent="0" algn="l">
              <a:buNone/>
            </a:pPr>
            <a:r>
              <a:rPr lang="en-US" sz="1104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Loss under report period</a:t>
            </a:r>
            <a:endParaRPr lang="en-US" sz="1104" dirty="0"/>
          </a:p>
        </p:txBody>
      </p:sp>
      <p:sp>
        <p:nvSpPr>
          <p:cNvPr id="19" name="Text 17"/>
          <p:cNvSpPr/>
          <p:nvPr/>
        </p:nvSpPr>
        <p:spPr>
          <a:xfrm>
            <a:off x="2710160" y="3738563"/>
            <a:ext cx="2978795" cy="545902"/>
          </a:xfrm>
          <a:prstGeom prst="rect">
            <a:avLst/>
          </a:prstGeom>
          <a:solidFill>
            <a:srgbClr val="FBF9F5"/>
          </a:solidFill>
          <a:ln/>
        </p:spPr>
        <p:txBody>
          <a:bodyPr wrap="square" lIns="114300" tIns="114300" rIns="114300" bIns="114300" rtlCol="0" anchor="t">
            <a:normAutofit/>
          </a:bodyPr>
          <a:lstStyle/>
          <a:p>
            <a:pPr marL="0" indent="0" algn="l">
              <a:buNone/>
            </a:pPr>
            <a:r>
              <a:rPr lang="en-US" sz="1104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Bessarabia went to Russia in 1812.</a:t>
            </a:r>
            <a:endParaRPr lang="en-US" sz="1104" dirty="0"/>
          </a:p>
        </p:txBody>
      </p:sp>
      <p:sp>
        <p:nvSpPr>
          <p:cNvPr id="20" name="Text 18"/>
          <p:cNvSpPr/>
          <p:nvPr/>
        </p:nvSpPr>
        <p:spPr>
          <a:xfrm>
            <a:off x="5698480" y="3738563"/>
            <a:ext cx="2978646" cy="545902"/>
          </a:xfrm>
          <a:prstGeom prst="rect">
            <a:avLst/>
          </a:prstGeom>
          <a:solidFill>
            <a:srgbClr val="FBF9F5"/>
          </a:solidFill>
          <a:ln/>
        </p:spPr>
        <p:txBody>
          <a:bodyPr wrap="square" lIns="114300" tIns="114300" rIns="114300" bIns="1143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104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Oltenia was under Habsburg rule from 1718 to 1739.</a:t>
            </a:r>
            <a:endParaRPr lang="en-US" sz="1104" dirty="0"/>
          </a:p>
        </p:txBody>
      </p:sp>
      <p:sp>
        <p:nvSpPr>
          <p:cNvPr id="21" name="Text 19"/>
          <p:cNvSpPr/>
          <p:nvPr/>
        </p:nvSpPr>
        <p:spPr>
          <a:xfrm>
            <a:off x="466725" y="4293989"/>
            <a:ext cx="2233910" cy="545902"/>
          </a:xfrm>
          <a:prstGeom prst="rect">
            <a:avLst/>
          </a:prstGeom>
          <a:solidFill>
            <a:srgbClr val="FBF9F5"/>
          </a:solidFill>
          <a:ln/>
        </p:spPr>
        <p:txBody>
          <a:bodyPr wrap="square" lIns="114300" tIns="114300" rIns="114300" bIns="114300" rtlCol="0" anchor="t">
            <a:normAutofit/>
          </a:bodyPr>
          <a:lstStyle/>
          <a:p>
            <a:pPr marL="0" indent="0" algn="l">
              <a:buNone/>
            </a:pPr>
            <a:r>
              <a:rPr lang="en-US" sz="1104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After 1829</a:t>
            </a:r>
            <a:endParaRPr lang="en-US" sz="1104" dirty="0"/>
          </a:p>
        </p:txBody>
      </p:sp>
      <p:sp>
        <p:nvSpPr>
          <p:cNvPr id="22" name="Text 20"/>
          <p:cNvSpPr/>
          <p:nvPr/>
        </p:nvSpPr>
        <p:spPr>
          <a:xfrm>
            <a:off x="2710160" y="4293989"/>
            <a:ext cx="2978795" cy="545902"/>
          </a:xfrm>
          <a:prstGeom prst="rect">
            <a:avLst/>
          </a:prstGeom>
          <a:solidFill>
            <a:srgbClr val="FBF9F5"/>
          </a:solidFill>
          <a:ln/>
        </p:spPr>
        <p:txBody>
          <a:bodyPr wrap="square" lIns="114300" tIns="114300" rIns="114300" bIns="1143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104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Native prince for life under Russian protectorate.</a:t>
            </a:r>
            <a:endParaRPr lang="en-US" sz="1104" dirty="0"/>
          </a:p>
        </p:txBody>
      </p:sp>
      <p:sp>
        <p:nvSpPr>
          <p:cNvPr id="23" name="Text 21"/>
          <p:cNvSpPr/>
          <p:nvPr/>
        </p:nvSpPr>
        <p:spPr>
          <a:xfrm>
            <a:off x="5698480" y="4293989"/>
            <a:ext cx="2978646" cy="545902"/>
          </a:xfrm>
          <a:prstGeom prst="rect">
            <a:avLst/>
          </a:prstGeom>
          <a:solidFill>
            <a:srgbClr val="FBF9F5"/>
          </a:solidFill>
          <a:ln/>
        </p:spPr>
        <p:txBody>
          <a:bodyPr wrap="square" lIns="114300" tIns="114300" rIns="114300" bIns="1143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104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Parallel settlement, with Regulamentul Organic following in 1832.</a:t>
            </a:r>
            <a:endParaRPr lang="en-US" sz="1104" dirty="0"/>
          </a:p>
        </p:txBody>
      </p:sp>
      <p:sp>
        <p:nvSpPr>
          <p:cNvPr id="24" name="Text 22"/>
          <p:cNvSpPr/>
          <p:nvPr/>
        </p:nvSpPr>
        <p:spPr>
          <a:xfrm>
            <a:off x="457200" y="294084"/>
            <a:ext cx="8394192" cy="178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04"/>
              </a:lnSpc>
              <a:buNone/>
            </a:pPr>
            <a:r>
              <a:rPr lang="en-US" sz="936" b="1" dirty="0">
                <a:solidFill>
                  <a:srgbClr val="0F766E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Comparison</a:t>
            </a:r>
            <a:endParaRPr lang="en-US" sz="936" dirty="0"/>
          </a:p>
        </p:txBody>
      </p:sp>
      <p:sp>
        <p:nvSpPr>
          <p:cNvPr id="25" name="Text 23"/>
          <p:cNvSpPr/>
          <p:nvPr/>
        </p:nvSpPr>
        <p:spPr>
          <a:xfrm>
            <a:off x="457200" y="472380"/>
            <a:ext cx="83941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3600" dirty="0">
                <a:solidFill>
                  <a:srgbClr val="1E1B18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Moldavia and Wallachia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432173"/>
            <a:ext cx="2590800" cy="3600450"/>
          </a:xfrm>
          <a:prstGeom prst="roundRect">
            <a:avLst>
              <a:gd name="adj" fmla="val 56471"/>
            </a:avLst>
          </a:prstGeom>
          <a:solidFill>
            <a:srgbClr val="FFFFFF">
              <a:alpha val="72000"/>
            </a:srgbClr>
          </a:solidFill>
          <a:ln w="9525">
            <a:solidFill>
              <a:srgbClr val="000000"/>
            </a:solidFill>
          </a:ln>
          <a:effectLst>
            <a:outerShdw blurRad="266700" dist="114300" dir="5400000" algn="bl" rotWithShape="0">
              <a:srgbClr val="000000">
                <a:alpha val="6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76600" y="1432173"/>
            <a:ext cx="2590800" cy="3600450"/>
          </a:xfrm>
          <a:prstGeom prst="roundRect">
            <a:avLst>
              <a:gd name="adj" fmla="val 56471"/>
            </a:avLst>
          </a:prstGeom>
          <a:solidFill>
            <a:srgbClr val="FFFFFF">
              <a:alpha val="72000"/>
            </a:srgbClr>
          </a:solidFill>
          <a:ln w="9525">
            <a:solidFill>
              <a:srgbClr val="000000"/>
            </a:solidFill>
          </a:ln>
          <a:effectLst>
            <a:outerShdw blurRad="266700" dist="114300" dir="5400000" algn="bl" rotWithShape="0">
              <a:srgbClr val="000000">
                <a:alpha val="6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96000" y="1432173"/>
            <a:ext cx="2590800" cy="3600450"/>
          </a:xfrm>
          <a:prstGeom prst="roundRect">
            <a:avLst>
              <a:gd name="adj" fmla="val 56471"/>
            </a:avLst>
          </a:prstGeom>
          <a:solidFill>
            <a:srgbClr val="FFFFFF">
              <a:alpha val="72000"/>
            </a:srgbClr>
          </a:solidFill>
          <a:ln w="9525">
            <a:solidFill>
              <a:srgbClr val="000000"/>
            </a:solidFill>
          </a:ln>
          <a:effectLst>
            <a:outerShdw blurRad="266700" dist="114300" dir="5400000" algn="bl" rotWithShape="0">
              <a:srgbClr val="000000">
                <a:alpha val="6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57200" y="110877"/>
            <a:ext cx="8394192" cy="178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04"/>
              </a:lnSpc>
              <a:buNone/>
            </a:pPr>
            <a:r>
              <a:rPr lang="en-US" sz="936" b="1" dirty="0">
                <a:solidFill>
                  <a:srgbClr val="0F766E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Autonomy and burdens</a:t>
            </a:r>
            <a:endParaRPr lang="en-US" sz="936" dirty="0"/>
          </a:p>
        </p:txBody>
      </p:sp>
      <p:sp>
        <p:nvSpPr>
          <p:cNvPr id="6" name="Text 4"/>
          <p:cNvSpPr/>
          <p:nvPr/>
        </p:nvSpPr>
        <p:spPr>
          <a:xfrm>
            <a:off x="457200" y="289173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3600" dirty="0">
                <a:solidFill>
                  <a:srgbClr val="1E1B18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What the Porte controlled—and what it did not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832103" y="1975098"/>
            <a:ext cx="1977771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0F766E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Internal autonomy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95325" y="2394198"/>
            <a:ext cx="2114550" cy="24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dirty="0">
                <a:solidFill>
                  <a:srgbClr val="5F5A5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Orthodox Christianity, boyar councils, and legal codes like Vasile Lupu's 1646 code endured. Ottoman law also forbade Muslim settlement and mosque construction in core Moldavia.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3557016" y="1860798"/>
            <a:ext cx="211455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0F766E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Military service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3557016" y="2203698"/>
            <a:ext cx="2072258" cy="18288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dirty="0">
                <a:solidFill>
                  <a:srgbClr val="5F5A5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Moldavia supplied auxiliaries, labor, grain, sheep, timber, and transport. At Vienna in 1683, Moldavian troops numbered about 10,000.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510528" y="1860798"/>
            <a:ext cx="1980438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0F766E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Diplomacy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334125" y="2089398"/>
            <a:ext cx="2114550" cy="21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dirty="0">
                <a:solidFill>
                  <a:srgbClr val="5F5A5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Princes were formally barred from independent foreign policy, but they still kept covert channels with Poland, the Habsburgs, and especially Russia.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727323"/>
            <a:ext cx="8229600" cy="1390650"/>
          </a:xfrm>
          <a:prstGeom prst="roundRect">
            <a:avLst>
              <a:gd name="adj" fmla="val 105205"/>
            </a:avLst>
          </a:prstGeom>
          <a:solidFill>
            <a:srgbClr val="FFFFFF">
              <a:alpha val="72000"/>
            </a:srgbClr>
          </a:solidFill>
          <a:ln w="9525">
            <a:solidFill>
              <a:srgbClr val="000000"/>
            </a:solidFill>
          </a:ln>
          <a:effectLst>
            <a:outerShdw blurRad="266700" dist="114300" dir="5400000" algn="bl" rotWithShape="0">
              <a:srgbClr val="000000">
                <a:alpha val="6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57200" y="2308473"/>
            <a:ext cx="8229600" cy="1390650"/>
          </a:xfrm>
          <a:prstGeom prst="roundRect">
            <a:avLst>
              <a:gd name="adj" fmla="val 105205"/>
            </a:avLst>
          </a:prstGeom>
          <a:solidFill>
            <a:srgbClr val="FFFFFF">
              <a:alpha val="72000"/>
            </a:srgbClr>
          </a:solidFill>
          <a:ln w="9525">
            <a:solidFill>
              <a:srgbClr val="000000"/>
            </a:solidFill>
          </a:ln>
          <a:effectLst>
            <a:outerShdw blurRad="266700" dist="114300" dir="5400000" algn="bl" rotWithShape="0">
              <a:srgbClr val="000000">
                <a:alpha val="6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57200" y="3889623"/>
            <a:ext cx="8229600" cy="1253877"/>
          </a:xfrm>
          <a:prstGeom prst="roundRect">
            <a:avLst>
              <a:gd name="adj" fmla="val 105205"/>
            </a:avLst>
          </a:prstGeom>
          <a:solidFill>
            <a:srgbClr val="FFFFFF">
              <a:alpha val="72000"/>
            </a:srgbClr>
          </a:solidFill>
          <a:ln w="9525">
            <a:solidFill>
              <a:srgbClr val="000000"/>
            </a:solidFill>
          </a:ln>
          <a:effectLst>
            <a:outerShdw blurRad="266700" dist="114300" dir="5400000" algn="bl" rotWithShape="0">
              <a:srgbClr val="000000">
                <a:alpha val="6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57200" y="-4197"/>
            <a:ext cx="8394192" cy="457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04"/>
              </a:lnSpc>
              <a:buNone/>
            </a:pPr>
            <a:r>
              <a:rPr lang="en-US" sz="936" b="1" dirty="0">
                <a:solidFill>
                  <a:srgbClr val="0F766E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Treaty sequence</a:t>
            </a:r>
            <a:endParaRPr lang="en-US" sz="936" dirty="0"/>
          </a:p>
        </p:txBody>
      </p:sp>
      <p:sp>
        <p:nvSpPr>
          <p:cNvPr id="6" name="Text 4"/>
          <p:cNvSpPr/>
          <p:nvPr/>
        </p:nvSpPr>
        <p:spPr>
          <a:xfrm>
            <a:off x="457200" y="232023"/>
            <a:ext cx="8394192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3600" dirty="0">
                <a:solidFill>
                  <a:srgbClr val="1E1B18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1774–1829 narrowed Ottoman discretion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695325" y="965448"/>
            <a:ext cx="7908417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0F766E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Küçük Kaynarca, 1774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95325" y="1346448"/>
            <a:ext cx="775335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Returned Moldavia and Wallachia to Ottoman sovereignty, granted a two-year tax exemption, and recognized a Russian right to intervene on behalf of the principalities.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695325" y="2546598"/>
            <a:ext cx="7908417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0F766E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Akkerman, 1826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95325" y="2927598"/>
            <a:ext cx="775335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Fixed tribute at the 1802 level, kept it invariable, and established an election procedure for hospodars from native boyars.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95325" y="4127748"/>
            <a:ext cx="7908417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0F766E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Adrianople, 1829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95325" y="4432548"/>
            <a:ext cx="775335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Confirmed religion, security, administration, and trade freedoms; introduced lifetime native princes and ended the grain monopoly framework.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22623"/>
            <a:ext cx="2590800" cy="2800350"/>
          </a:xfrm>
          <a:prstGeom prst="roundRect">
            <a:avLst>
              <a:gd name="adj" fmla="val 56471"/>
            </a:avLst>
          </a:prstGeom>
          <a:solidFill>
            <a:srgbClr val="FFFFFF">
              <a:alpha val="72000"/>
            </a:srgbClr>
          </a:solidFill>
          <a:ln w="9525">
            <a:solidFill>
              <a:srgbClr val="000000"/>
            </a:solidFill>
          </a:ln>
          <a:effectLst>
            <a:outerShdw blurRad="266700" dist="114300" dir="5400000" algn="bl" rotWithShape="0">
              <a:srgbClr val="000000">
                <a:alpha val="6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76600" y="1222623"/>
            <a:ext cx="2590800" cy="2800350"/>
          </a:xfrm>
          <a:prstGeom prst="roundRect">
            <a:avLst>
              <a:gd name="adj" fmla="val 56471"/>
            </a:avLst>
          </a:prstGeom>
          <a:solidFill>
            <a:srgbClr val="FFFFFF">
              <a:alpha val="72000"/>
            </a:srgbClr>
          </a:solidFill>
          <a:ln w="9525">
            <a:solidFill>
              <a:srgbClr val="000000"/>
            </a:solidFill>
          </a:ln>
          <a:effectLst>
            <a:outerShdw blurRad="266700" dist="114300" dir="5400000" algn="bl" rotWithShape="0">
              <a:srgbClr val="000000">
                <a:alpha val="6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96000" y="1222623"/>
            <a:ext cx="2590800" cy="2800350"/>
          </a:xfrm>
          <a:prstGeom prst="roundRect">
            <a:avLst>
              <a:gd name="adj" fmla="val 56471"/>
            </a:avLst>
          </a:prstGeom>
          <a:solidFill>
            <a:srgbClr val="FFFFFF">
              <a:alpha val="72000"/>
            </a:srgbClr>
          </a:solidFill>
          <a:ln w="9525">
            <a:solidFill>
              <a:srgbClr val="000000"/>
            </a:solidFill>
          </a:ln>
          <a:effectLst>
            <a:outerShdw blurRad="266700" dist="114300" dir="5400000" algn="bl" rotWithShape="0">
              <a:srgbClr val="000000">
                <a:alpha val="6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57200" y="358527"/>
            <a:ext cx="8394192" cy="178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04"/>
              </a:lnSpc>
              <a:buNone/>
            </a:pPr>
            <a:r>
              <a:rPr lang="en-US" sz="936" b="1" dirty="0">
                <a:solidFill>
                  <a:srgbClr val="0F766E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Debate</a:t>
            </a:r>
            <a:endParaRPr lang="en-US" sz="936" dirty="0"/>
          </a:p>
        </p:txBody>
      </p:sp>
      <p:sp>
        <p:nvSpPr>
          <p:cNvPr id="6" name="Text 4"/>
          <p:cNvSpPr/>
          <p:nvPr/>
        </p:nvSpPr>
        <p:spPr>
          <a:xfrm>
            <a:off x="457200" y="536823"/>
            <a:ext cx="83941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3600" dirty="0">
                <a:solidFill>
                  <a:srgbClr val="1E1B18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The “Capitulations” problem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695325" y="1460748"/>
            <a:ext cx="2156841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Iorga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95325" y="1879848"/>
            <a:ext cx="211455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dirty="0">
                <a:solidFill>
                  <a:srgbClr val="5F5A5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Read the capitulations as authentic bilateral treaties that permanently guaranteed Romanian autonomy.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3514725" y="1460748"/>
            <a:ext cx="2156841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Revisionists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3514725" y="1879848"/>
            <a:ext cx="21145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dirty="0">
                <a:solidFill>
                  <a:srgbClr val="5F5A5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Argued no Ottoman archival original survives and treated the texts as later reconstructions.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334125" y="1460748"/>
            <a:ext cx="211455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Maxim &amp; Panaite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334125" y="2184648"/>
            <a:ext cx="211455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dirty="0">
                <a:solidFill>
                  <a:srgbClr val="5F5A5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Accepted the texts as late, but showed that authentic firmans preserved the same substantive autonomy in practice.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57200" y="4251573"/>
            <a:ext cx="8229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5F5A5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The result: the legal mythologizing was later, but the principality's exceptional status was real.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74904" y="175915"/>
            <a:ext cx="8394192" cy="1428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1250"/>
              </a:lnSpc>
              <a:buNone/>
            </a:pPr>
            <a:r>
              <a:rPr lang="en-US" sz="7500" dirty="0">
                <a:solidFill>
                  <a:srgbClr val="1E1B1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🏛️</a:t>
            </a:r>
            <a:endParaRPr lang="en-US" sz="7500" dirty="0"/>
          </a:p>
        </p:txBody>
      </p:sp>
      <p:sp>
        <p:nvSpPr>
          <p:cNvPr id="3" name="Text 1"/>
          <p:cNvSpPr/>
          <p:nvPr/>
        </p:nvSpPr>
        <p:spPr>
          <a:xfrm>
            <a:off x="374904" y="1604665"/>
            <a:ext cx="8394192" cy="178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404"/>
              </a:lnSpc>
              <a:buNone/>
            </a:pPr>
            <a:r>
              <a:rPr lang="en-US" sz="936" b="1" dirty="0">
                <a:solidFill>
                  <a:srgbClr val="0F766E"/>
                </a:solidFill>
                <a:latin typeface="ui-sans-serif" pitchFamily="34" charset="0"/>
                <a:ea typeface="ui-sans-serif" pitchFamily="34" charset="-122"/>
              </a:rPr>
              <a:t>conclusions</a:t>
            </a:r>
            <a:endParaRPr lang="en-US" sz="936" dirty="0"/>
          </a:p>
        </p:txBody>
      </p:sp>
      <p:sp>
        <p:nvSpPr>
          <p:cNvPr id="4" name="Text 2"/>
          <p:cNvSpPr/>
          <p:nvPr/>
        </p:nvSpPr>
        <p:spPr>
          <a:xfrm>
            <a:off x="457200" y="1782961"/>
            <a:ext cx="8229600" cy="21029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8280"/>
              </a:lnSpc>
              <a:buNone/>
            </a:pPr>
            <a:r>
              <a:rPr lang="en-US" sz="4400" dirty="0">
                <a:solidFill>
                  <a:srgbClr val="1E1B18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Moldavia paid tribute,</a:t>
            </a:r>
            <a:endParaRPr lang="en-US" sz="4400" dirty="0"/>
          </a:p>
          <a:p>
            <a:pPr marL="0" indent="0" algn="ctr">
              <a:lnSpc>
                <a:spcPts val="8280"/>
              </a:lnSpc>
              <a:buNone/>
            </a:pPr>
            <a:r>
              <a:rPr lang="en-US" sz="4400" dirty="0">
                <a:solidFill>
                  <a:srgbClr val="1E1B18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but kept internal autonomy</a:t>
            </a:r>
            <a:r>
              <a:rPr lang="en-US" sz="5520" dirty="0">
                <a:solidFill>
                  <a:srgbClr val="1E1B18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.</a:t>
            </a:r>
            <a:endParaRPr lang="en-US" sz="5520" dirty="0"/>
          </a:p>
        </p:txBody>
      </p:sp>
      <p:sp>
        <p:nvSpPr>
          <p:cNvPr id="5" name="Text 3"/>
          <p:cNvSpPr/>
          <p:nvPr/>
        </p:nvSpPr>
        <p:spPr>
          <a:xfrm>
            <a:off x="476250" y="4076402"/>
            <a:ext cx="8191500" cy="8911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40"/>
              </a:lnSpc>
              <a:buNone/>
            </a:pPr>
            <a:r>
              <a:rPr lang="en-US" sz="1560" dirty="0">
                <a:solidFill>
                  <a:srgbClr val="5F5A5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From 1538 to 1829, Ottoman power shaped succession, taxes, and military obligations; yet Moldavia remained institutionally distinct enough that later treaties could expand, not invent, its autonomy.</a:t>
            </a:r>
            <a:endParaRPr lang="en-US" sz="156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1105</Words>
  <Application>Microsoft Macintosh PowerPoint</Application>
  <PresentationFormat>On-screen Show (16:9)</PresentationFormat>
  <Paragraphs>142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Playfair Display</vt:lpstr>
      <vt:lpstr>ui-sans-serif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Converted Presentation</dc:title>
  <dc:subject>PptxGenJS Presentation</dc:subject>
  <dc:creator>Perplexity</dc:creator>
  <cp:lastModifiedBy>Igor Casu</cp:lastModifiedBy>
  <cp:revision>5</cp:revision>
  <dcterms:created xsi:type="dcterms:W3CDTF">2026-04-29T07:35:08Z</dcterms:created>
  <dcterms:modified xsi:type="dcterms:W3CDTF">2026-04-29T09:01:01Z</dcterms:modified>
</cp:coreProperties>
</file>