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50" r:id="rId3"/>
    <p:sldId id="287" r:id="rId4"/>
    <p:sldId id="288" r:id="rId5"/>
    <p:sldId id="300" r:id="rId6"/>
    <p:sldId id="289" r:id="rId7"/>
    <p:sldId id="291" r:id="rId8"/>
    <p:sldId id="290" r:id="rId9"/>
    <p:sldId id="344" r:id="rId10"/>
    <p:sldId id="343" r:id="rId11"/>
    <p:sldId id="379" r:id="rId12"/>
    <p:sldId id="370" r:id="rId13"/>
    <p:sldId id="439" r:id="rId14"/>
    <p:sldId id="443" r:id="rId15"/>
    <p:sldId id="441" r:id="rId16"/>
    <p:sldId id="374" r:id="rId17"/>
    <p:sldId id="440" r:id="rId18"/>
    <p:sldId id="442" r:id="rId19"/>
    <p:sldId id="423" r:id="rId20"/>
    <p:sldId id="437" r:id="rId21"/>
    <p:sldId id="424" r:id="rId22"/>
    <p:sldId id="438" r:id="rId23"/>
    <p:sldId id="347" r:id="rId24"/>
    <p:sldId id="436" r:id="rId25"/>
    <p:sldId id="433" r:id="rId26"/>
    <p:sldId id="431" r:id="rId27"/>
    <p:sldId id="432" r:id="rId28"/>
    <p:sldId id="430" r:id="rId29"/>
    <p:sldId id="435" r:id="rId30"/>
    <p:sldId id="434" r:id="rId31"/>
    <p:sldId id="425" r:id="rId32"/>
    <p:sldId id="426" r:id="rId33"/>
    <p:sldId id="427" r:id="rId34"/>
    <p:sldId id="42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820" autoAdjust="0"/>
    <p:restoredTop sz="94660"/>
  </p:normalViewPr>
  <p:slideViewPr>
    <p:cSldViewPr>
      <p:cViewPr>
        <p:scale>
          <a:sx n="60" d="100"/>
          <a:sy n="60" d="100"/>
        </p:scale>
        <p:origin x="-3084" y="-11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F445DF-2F21-4FE7-ADCD-8348D7B920B1}" type="datetimeFigureOut">
              <a:rPr lang="en-US" smtClean="0"/>
              <a:pPr/>
              <a:t>4/30/2026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A1733-B182-4D70-A41A-26A1620B21DC}"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0A1733-B182-4D70-A41A-26A1620B21DC}" type="slidenum">
              <a:rPr lang="en-US" smtClean="0"/>
              <a:pPr/>
              <a:t>10</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0A1733-B182-4D70-A41A-26A1620B21DC}" type="slidenum">
              <a:rPr lang="en-US" smtClean="0"/>
              <a:pPr/>
              <a:t>11</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A0D353-9288-4E41-9DCD-016044C092AF}" type="slidenum">
              <a:rPr lang="en-US"/>
              <a:pPr/>
              <a:t>28</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33A097-9625-44A0-8577-8417B40CFA83}" type="datetimeFigureOut">
              <a:rPr lang="en-US" smtClean="0"/>
              <a:pPr/>
              <a:t>4/30/2026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977E2A-E653-4379-8FE5-214729F550B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3A097-9625-44A0-8577-8417B40CFA83}" type="datetimeFigureOut">
              <a:rPr lang="en-US" smtClean="0"/>
              <a:pPr/>
              <a:t>4/30/2026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977E2A-E653-4379-8FE5-214729F550BE}"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685800"/>
            <a:ext cx="7924800" cy="1066800"/>
          </a:xfrm>
        </p:spPr>
        <p:txBody>
          <a:bodyPr>
            <a:normAutofit/>
          </a:bodyPr>
          <a:lstStyle/>
          <a:p>
            <a:pPr algn="l"/>
            <a:r>
              <a:rPr lang="en-US" sz="2200" dirty="0" smtClean="0"/>
              <a:t>Needs and Resources of Decoloniality in Romania and Moldova</a:t>
            </a:r>
            <a:endParaRPr lang="en-US" sz="2200" dirty="0" smtClean="0"/>
          </a:p>
        </p:txBody>
      </p:sp>
      <p:sp>
        <p:nvSpPr>
          <p:cNvPr id="4" name="Subtitle 2"/>
          <p:cNvSpPr txBox="1">
            <a:spLocks/>
          </p:cNvSpPr>
          <p:nvPr/>
        </p:nvSpPr>
        <p:spPr>
          <a:xfrm>
            <a:off x="3962400" y="5181600"/>
            <a:ext cx="6324600" cy="19812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0" i="0" u="none" strike="noStrike" kern="1200" cap="none" spc="0" normalizeH="0" baseline="0" noProof="0" dirty="0" err="1" smtClean="0">
                <a:ln>
                  <a:noFill/>
                </a:ln>
                <a:solidFill>
                  <a:schemeClr val="tx1">
                    <a:tint val="75000"/>
                  </a:schemeClr>
                </a:solidFill>
                <a:effectLst/>
                <a:uLnTx/>
                <a:uFillTx/>
                <a:latin typeface="+mn-lt"/>
                <a:ea typeface="+mn-ea"/>
                <a:cs typeface="+mn-cs"/>
              </a:rPr>
              <a:t>ovidiu</a:t>
            </a:r>
            <a:r>
              <a:rPr kumimoji="0" lang="en-US" sz="2200" b="0" i="0" u="none" strike="noStrike" kern="1200" cap="none" spc="0" normalizeH="0" baseline="0" noProof="0" dirty="0" smtClean="0">
                <a:ln>
                  <a:noFill/>
                </a:ln>
                <a:solidFill>
                  <a:schemeClr val="tx1">
                    <a:tint val="75000"/>
                  </a:schemeClr>
                </a:solidFill>
                <a:effectLst/>
                <a:uLnTx/>
                <a:uFillTx/>
                <a:latin typeface="+mn-lt"/>
                <a:ea typeface="+mn-ea"/>
                <a:cs typeface="+mn-cs"/>
              </a:rPr>
              <a:t> </a:t>
            </a:r>
            <a:r>
              <a:rPr kumimoji="0" lang="en-US" sz="2200" b="0" i="0" u="none" strike="noStrike" kern="1200" cap="none" spc="0" normalizeH="0" baseline="0" noProof="0" dirty="0" err="1" smtClean="0">
                <a:ln>
                  <a:noFill/>
                </a:ln>
                <a:solidFill>
                  <a:schemeClr val="tx1">
                    <a:tint val="75000"/>
                  </a:schemeClr>
                </a:solidFill>
                <a:effectLst/>
                <a:uLnTx/>
                <a:uFillTx/>
                <a:latin typeface="+mn-lt"/>
                <a:ea typeface="+mn-ea"/>
                <a:cs typeface="+mn-cs"/>
              </a:rPr>
              <a:t>tichindeleanu</a:t>
            </a:r>
            <a:endParaRPr kumimoji="0" lang="en-US" sz="2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lvl="0">
              <a:spcBef>
                <a:spcPct val="20000"/>
              </a:spcBef>
              <a:defRPr/>
            </a:pPr>
            <a:r>
              <a:rPr lang="en-US" sz="2400" dirty="0" err="1" smtClean="0"/>
              <a:t>Decolonising</a:t>
            </a:r>
            <a:r>
              <a:rPr lang="en-US" sz="2400" dirty="0" smtClean="0"/>
              <a:t> Cultures of </a:t>
            </a:r>
            <a:r>
              <a:rPr lang="en-US" sz="2400" dirty="0" smtClean="0"/>
              <a:t>Remembrance</a:t>
            </a:r>
          </a:p>
          <a:p>
            <a:pPr lvl="0">
              <a:spcBef>
                <a:spcPct val="20000"/>
              </a:spcBef>
              <a:defRPr/>
            </a:pPr>
            <a:r>
              <a:rPr lang="en-US" sz="2400" dirty="0" smtClean="0">
                <a:solidFill>
                  <a:schemeClr val="tx1">
                    <a:tint val="75000"/>
                  </a:schemeClr>
                </a:solidFill>
              </a:rPr>
              <a:t>Chisinau, 30.04.</a:t>
            </a:r>
            <a:r>
              <a:rPr lang="en-US" sz="2200" dirty="0" smtClean="0">
                <a:solidFill>
                  <a:schemeClr val="tx1">
                    <a:tint val="75000"/>
                  </a:schemeClr>
                </a:solidFill>
              </a:rPr>
              <a:t>2026</a:t>
            </a:r>
            <a:endParaRPr kumimoji="0" lang="en-US" sz="2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pourl\Desktop\2023-06-sofia\cluj_marasti_2.jpg"/>
          <p:cNvPicPr>
            <a:picLocks noChangeAspect="1" noChangeArrowheads="1"/>
          </p:cNvPicPr>
          <p:nvPr/>
        </p:nvPicPr>
        <p:blipFill>
          <a:blip r:embed="rId2"/>
          <a:srcRect/>
          <a:stretch>
            <a:fillRect/>
          </a:stretch>
        </p:blipFill>
        <p:spPr bwMode="auto">
          <a:xfrm>
            <a:off x="2214563" y="0"/>
            <a:ext cx="38608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p:cNvPicPr>
            <a:picLocks noChangeAspect="1" noChangeArrowheads="1"/>
          </p:cNvPicPr>
          <p:nvPr/>
        </p:nvPicPr>
        <p:blipFill>
          <a:blip r:embed="rId2"/>
          <a:srcRect/>
          <a:stretch>
            <a:fillRect/>
          </a:stretch>
        </p:blipFill>
        <p:spPr bwMode="auto">
          <a:xfrm>
            <a:off x="1423988" y="0"/>
            <a:ext cx="6362700" cy="674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OT\Pictures\vlcsnap-error243.png"/>
          <p:cNvPicPr>
            <a:picLocks noChangeAspect="1" noChangeArrowheads="1"/>
          </p:cNvPicPr>
          <p:nvPr/>
        </p:nvPicPr>
        <p:blipFill>
          <a:blip r:embed="rId2"/>
          <a:srcRect/>
          <a:stretch>
            <a:fillRect/>
          </a:stretch>
        </p:blipFill>
        <p:spPr bwMode="auto">
          <a:xfrm>
            <a:off x="0" y="738188"/>
            <a:ext cx="9144000" cy="5191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pourl\Desktop\2023-06-sofia\garainstree.JPG"/>
          <p:cNvPicPr>
            <a:picLocks noChangeAspect="1" noChangeArrowheads="1"/>
          </p:cNvPicPr>
          <p:nvPr/>
        </p:nvPicPr>
        <p:blipFill>
          <a:blip r:embed="rId2"/>
          <a:srcRect/>
          <a:stretch>
            <a:fillRect/>
          </a:stretch>
        </p:blipFill>
        <p:spPr bwMode="auto">
          <a:xfrm>
            <a:off x="857250" y="714375"/>
            <a:ext cx="7296150" cy="4143375"/>
          </a:xfrm>
          <a:prstGeom prst="rect">
            <a:avLst/>
          </a:prstGeom>
          <a:noFill/>
          <a:ln w="9525">
            <a:noFill/>
            <a:miter lim="800000"/>
            <a:headEnd/>
            <a:tailEnd/>
          </a:ln>
        </p:spPr>
      </p:pic>
      <p:sp>
        <p:nvSpPr>
          <p:cNvPr id="13315" name="TextBox 2"/>
          <p:cNvSpPr txBox="1">
            <a:spLocks noChangeArrowheads="1"/>
          </p:cNvSpPr>
          <p:nvPr/>
        </p:nvSpPr>
        <p:spPr bwMode="auto">
          <a:xfrm>
            <a:off x="2598738" y="5572125"/>
            <a:ext cx="5624512" cy="584200"/>
          </a:xfrm>
          <a:prstGeom prst="rect">
            <a:avLst/>
          </a:prstGeom>
          <a:noFill/>
          <a:ln w="9525">
            <a:noFill/>
            <a:miter lim="800000"/>
            <a:headEnd/>
            <a:tailEnd/>
          </a:ln>
        </p:spPr>
        <p:txBody>
          <a:bodyPr wrap="none">
            <a:spAutoFit/>
          </a:bodyPr>
          <a:lstStyle/>
          <a:p>
            <a:pPr algn="r"/>
            <a:r>
              <a:rPr lang="en-US" dirty="0"/>
              <a:t>Mona </a:t>
            </a:r>
            <a:r>
              <a:rPr lang="en-US" dirty="0" err="1"/>
              <a:t>Vatamanu</a:t>
            </a:r>
            <a:r>
              <a:rPr lang="en-US" dirty="0"/>
              <a:t>, Florin Tudor, </a:t>
            </a:r>
            <a:r>
              <a:rPr lang="en-US" i="1" dirty="0"/>
              <a:t>Gagarin’s Tree </a:t>
            </a:r>
            <a:r>
              <a:rPr lang="en-US" dirty="0"/>
              <a:t>(2016)</a:t>
            </a:r>
          </a:p>
          <a:p>
            <a:pPr algn="r"/>
            <a:r>
              <a:rPr lang="en-US" sz="1400" dirty="0"/>
              <a:t>https://monavatamanuflorintudor.ro/gagarinstree.htm</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C:\Users\pourl\Desktop\2023-06-sofia\statia.JPG"/>
          <p:cNvPicPr>
            <a:picLocks noChangeAspect="1" noChangeArrowheads="1"/>
          </p:cNvPicPr>
          <p:nvPr/>
        </p:nvPicPr>
        <p:blipFill>
          <a:blip r:embed="rId2"/>
          <a:srcRect/>
          <a:stretch>
            <a:fillRect/>
          </a:stretch>
        </p:blipFill>
        <p:spPr bwMode="auto">
          <a:xfrm>
            <a:off x="-1" y="0"/>
            <a:ext cx="5562601" cy="3113933"/>
          </a:xfrm>
          <a:prstGeom prst="rect">
            <a:avLst/>
          </a:prstGeom>
          <a:noFill/>
          <a:ln w="9525">
            <a:noFill/>
            <a:miter lim="800000"/>
            <a:headEnd/>
            <a:tailEnd/>
          </a:ln>
        </p:spPr>
      </p:pic>
      <p:pic>
        <p:nvPicPr>
          <p:cNvPr id="6146" name="Picture 2" descr="C:\Users\pourl\Desktop\2024-06-sofia\statia-roaba.JPG"/>
          <p:cNvPicPr>
            <a:picLocks noChangeAspect="1" noChangeArrowheads="1"/>
          </p:cNvPicPr>
          <p:nvPr/>
        </p:nvPicPr>
        <p:blipFill>
          <a:blip r:embed="rId3"/>
          <a:srcRect/>
          <a:stretch>
            <a:fillRect/>
          </a:stretch>
        </p:blipFill>
        <p:spPr bwMode="auto">
          <a:xfrm>
            <a:off x="5574935" y="3124200"/>
            <a:ext cx="3721207" cy="37338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pourl\Desktop\2024-06-sofia\nwt_war-against-life.JPG"/>
          <p:cNvPicPr>
            <a:picLocks noChangeAspect="1" noChangeArrowheads="1"/>
          </p:cNvPicPr>
          <p:nvPr/>
        </p:nvPicPr>
        <p:blipFill>
          <a:blip r:embed="rId2"/>
          <a:srcRect/>
          <a:stretch>
            <a:fillRect/>
          </a:stretch>
        </p:blipFill>
        <p:spPr bwMode="auto">
          <a:xfrm>
            <a:off x="1896489" y="1"/>
            <a:ext cx="5502046" cy="6858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pourl\Desktop\2024-06-sofia\nwt_hiwa-cooking.JPG"/>
          <p:cNvPicPr>
            <a:picLocks noChangeAspect="1" noChangeArrowheads="1"/>
          </p:cNvPicPr>
          <p:nvPr/>
        </p:nvPicPr>
        <p:blipFill>
          <a:blip r:embed="rId2"/>
          <a:srcRect/>
          <a:stretch>
            <a:fillRect/>
          </a:stretch>
        </p:blipFill>
        <p:spPr bwMode="auto">
          <a:xfrm>
            <a:off x="0" y="0"/>
            <a:ext cx="3439976" cy="3486150"/>
          </a:xfrm>
          <a:prstGeom prst="rect">
            <a:avLst/>
          </a:prstGeom>
          <a:noFill/>
        </p:spPr>
      </p:pic>
      <p:pic>
        <p:nvPicPr>
          <p:cNvPr id="5129" name="Picture 9" descr="C:\Users\pourl\Desktop\2024-06-sofia\nwt_01.JPG"/>
          <p:cNvPicPr>
            <a:picLocks noChangeAspect="1" noChangeArrowheads="1"/>
          </p:cNvPicPr>
          <p:nvPr/>
        </p:nvPicPr>
        <p:blipFill>
          <a:blip r:embed="rId3"/>
          <a:srcRect/>
          <a:stretch>
            <a:fillRect/>
          </a:stretch>
        </p:blipFill>
        <p:spPr bwMode="auto">
          <a:xfrm>
            <a:off x="3429000" y="2628900"/>
            <a:ext cx="5715000" cy="42291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pourl\Desktop\2024-06-sofia\nwt-14-end.JPG"/>
          <p:cNvPicPr>
            <a:picLocks noChangeAspect="1" noChangeArrowheads="1"/>
          </p:cNvPicPr>
          <p:nvPr/>
        </p:nvPicPr>
        <p:blipFill>
          <a:blip r:embed="rId2"/>
          <a:srcRect/>
          <a:stretch>
            <a:fillRect/>
          </a:stretch>
        </p:blipFill>
        <p:spPr bwMode="auto">
          <a:xfrm>
            <a:off x="3574962" y="1295400"/>
            <a:ext cx="5569038" cy="5562600"/>
          </a:xfrm>
          <a:prstGeom prst="rect">
            <a:avLst/>
          </a:prstGeom>
          <a:noFill/>
        </p:spPr>
      </p:pic>
      <p:pic>
        <p:nvPicPr>
          <p:cNvPr id="7" name="Picture 7" descr="C:\Users\pourl\Desktop\2024-06-sofia\nwt-iasi.JPG"/>
          <p:cNvPicPr>
            <a:picLocks noChangeAspect="1" noChangeArrowheads="1"/>
          </p:cNvPicPr>
          <p:nvPr/>
        </p:nvPicPr>
        <p:blipFill>
          <a:blip r:embed="rId3"/>
          <a:srcRect/>
          <a:stretch>
            <a:fillRect/>
          </a:stretch>
        </p:blipFill>
        <p:spPr bwMode="auto">
          <a:xfrm>
            <a:off x="0" y="0"/>
            <a:ext cx="3581400" cy="358739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srcRect/>
          <a:stretch>
            <a:fillRect/>
          </a:stretch>
        </p:blipFill>
        <p:spPr bwMode="auto">
          <a:xfrm>
            <a:off x="2780416" y="2819400"/>
            <a:ext cx="6363584" cy="4038600"/>
          </a:xfrm>
          <a:prstGeom prst="rect">
            <a:avLst/>
          </a:prstGeom>
          <a:noFill/>
          <a:ln w="9525">
            <a:noFill/>
            <a:miter lim="800000"/>
            <a:headEnd/>
            <a:tailEnd/>
          </a:ln>
          <a:effectLst/>
        </p:spPr>
      </p:pic>
      <p:pic>
        <p:nvPicPr>
          <p:cNvPr id="3075" name="Picture 3" descr="C:\Users\pourl\Desktop\2024-06-sofia\art for rad.JPG"/>
          <p:cNvPicPr>
            <a:picLocks noChangeAspect="1" noChangeArrowheads="1"/>
          </p:cNvPicPr>
          <p:nvPr/>
        </p:nvPicPr>
        <p:blipFill>
          <a:blip r:embed="rId4"/>
          <a:srcRect/>
          <a:stretch>
            <a:fillRect/>
          </a:stretch>
        </p:blipFill>
        <p:spPr bwMode="auto">
          <a:xfrm>
            <a:off x="0" y="0"/>
            <a:ext cx="2761704" cy="2743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1641511" y="0"/>
            <a:ext cx="5978489" cy="65532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2819400" y="-914401"/>
            <a:ext cx="3733800" cy="829733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lumMod val="75000"/>
                  </a:schemeClr>
                </a:solidFill>
              </a:rPr>
              <a:t>Meeting at the Horizon</a:t>
            </a:r>
            <a:endParaRPr lang="en-US" dirty="0">
              <a:solidFill>
                <a:schemeClr val="bg1">
                  <a:lumMod val="75000"/>
                </a:schemeClr>
              </a:solidFill>
            </a:endParaRPr>
          </a:p>
        </p:txBody>
      </p:sp>
      <p:sp>
        <p:nvSpPr>
          <p:cNvPr id="3" name="Content Placeholder 2"/>
          <p:cNvSpPr>
            <a:spLocks noGrp="1"/>
          </p:cNvSpPr>
          <p:nvPr>
            <p:ph idx="1"/>
          </p:nvPr>
        </p:nvSpPr>
        <p:spPr>
          <a:xfrm>
            <a:off x="457200" y="1066800"/>
            <a:ext cx="8229600" cy="5059363"/>
          </a:xfrm>
        </p:spPr>
        <p:txBody>
          <a:bodyPr>
            <a:normAutofit fontScale="70000" lnSpcReduction="20000"/>
          </a:bodyPr>
          <a:lstStyle/>
          <a:p>
            <a:pPr>
              <a:buNone/>
            </a:pPr>
            <a:r>
              <a:rPr lang="en-US" dirty="0" smtClean="0"/>
              <a:t>How to [</a:t>
            </a:r>
            <a:r>
              <a:rPr lang="en-US" sz="2600" i="1" dirty="0" smtClean="0"/>
              <a:t>missing words</a:t>
            </a:r>
            <a:r>
              <a:rPr lang="en-US" dirty="0" smtClean="0"/>
              <a:t>] with wounds, anger, apathy, cruelty, indifference?...</a:t>
            </a:r>
          </a:p>
          <a:p>
            <a:r>
              <a:rPr lang="en-US" dirty="0" smtClean="0"/>
              <a:t>How </a:t>
            </a:r>
            <a:r>
              <a:rPr lang="en-US" dirty="0" smtClean="0"/>
              <a:t>to negotiate sensibly the relation with radically different trajectories and knowledges (indigenous, regional, past, shattered…)?</a:t>
            </a:r>
          </a:p>
          <a:p>
            <a:endParaRPr lang="en-US" dirty="0" smtClean="0"/>
          </a:p>
          <a:p>
            <a:pPr>
              <a:buNone/>
            </a:pPr>
            <a:r>
              <a:rPr lang="en-US" dirty="0" smtClean="0"/>
              <a:t>Maria </a:t>
            </a:r>
            <a:r>
              <a:rPr lang="en-US" dirty="0" smtClean="0"/>
              <a:t>Lugones: the principle of “overcoming separation without distortion”: coming into the “I-We”.</a:t>
            </a:r>
          </a:p>
          <a:p>
            <a:r>
              <a:rPr lang="en-US" dirty="0" smtClean="0"/>
              <a:t>Necessitates a decolonial re-orientation of sensibilities, relearning to perceive and recognize </a:t>
            </a:r>
            <a:r>
              <a:rPr lang="en-US" i="1" dirty="0" smtClean="0"/>
              <a:t>the original complexity</a:t>
            </a:r>
            <a:r>
              <a:rPr lang="en-US" dirty="0" smtClean="0"/>
              <a:t> of the other’s mark.</a:t>
            </a:r>
          </a:p>
          <a:p>
            <a:pPr>
              <a:buNone/>
            </a:pPr>
            <a:r>
              <a:rPr lang="en-US" dirty="0" smtClean="0"/>
              <a:t>	</a:t>
            </a:r>
          </a:p>
          <a:p>
            <a:pPr>
              <a:buNone/>
            </a:pPr>
            <a:r>
              <a:rPr lang="en-US" dirty="0" smtClean="0"/>
              <a:t>The </a:t>
            </a:r>
            <a:r>
              <a:rPr lang="en-US" dirty="0" smtClean="0"/>
              <a:t>principle of meeting at the horizon: not by territorial invasion; no need to look for a “better” or “more real” self, for an “authentic experience” or immersion</a:t>
            </a:r>
            <a:r>
              <a:rPr lang="en-US" dirty="0" smtClean="0"/>
              <a:t>. </a:t>
            </a:r>
            <a:r>
              <a:rPr lang="en-US" dirty="0" smtClean="0"/>
              <a:t>The sense of the world does not need to be global.</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457200" y="857250"/>
            <a:ext cx="8229600" cy="5268913"/>
          </a:xfrm>
        </p:spPr>
        <p:txBody>
          <a:bodyPr>
            <a:normAutofit fontScale="92500" lnSpcReduction="20000"/>
          </a:bodyPr>
          <a:lstStyle/>
          <a:p>
            <a:pPr lvl="1" eaLnBrk="1" hangingPunct="1">
              <a:buFontTx/>
              <a:buNone/>
            </a:pPr>
            <a:endParaRPr lang="de-DE" altLang="en-US" sz="2000" dirty="0" smtClean="0">
              <a:solidFill>
                <a:schemeClr val="bg2"/>
              </a:solidFill>
            </a:endParaRPr>
          </a:p>
          <a:p>
            <a:pPr lvl="1" eaLnBrk="1" hangingPunct="1">
              <a:buFontTx/>
              <a:buNone/>
            </a:pPr>
            <a:r>
              <a:rPr lang="de-DE" altLang="en-US" sz="2000" dirty="0" smtClean="0"/>
              <a:t>THE CULTURAL ARCHIVE</a:t>
            </a:r>
            <a:r>
              <a:rPr lang="de-DE" altLang="en-US" sz="2000" dirty="0"/>
              <a:t> </a:t>
            </a:r>
            <a:r>
              <a:rPr lang="de-DE" altLang="en-US" sz="2000" dirty="0" smtClean="0"/>
              <a:t>(Edward Said 1993)</a:t>
            </a:r>
          </a:p>
          <a:p>
            <a:pPr lvl="1" eaLnBrk="1" hangingPunct="1">
              <a:buFontTx/>
              <a:buNone/>
            </a:pPr>
            <a:endParaRPr lang="de-DE" altLang="en-US" sz="2000" dirty="0"/>
          </a:p>
          <a:p>
            <a:pPr lvl="1" eaLnBrk="1" hangingPunct="1">
              <a:buFontTx/>
              <a:buNone/>
            </a:pPr>
            <a:r>
              <a:rPr lang="de-DE" altLang="en-US" sz="2000" dirty="0" smtClean="0"/>
              <a:t>„Imperialism lingers in a kind of general cultural sphere as well as in specific political, ideological, economic and social practices“.</a:t>
            </a:r>
          </a:p>
          <a:p>
            <a:pPr lvl="1" eaLnBrk="1" hangingPunct="1">
              <a:buFontTx/>
              <a:buNone/>
            </a:pPr>
            <a:endParaRPr lang="de-DE" altLang="en-US" sz="2000" dirty="0"/>
          </a:p>
          <a:p>
            <a:pPr lvl="1" eaLnBrk="1" hangingPunct="1">
              <a:buFontTx/>
              <a:buNone/>
            </a:pPr>
            <a:r>
              <a:rPr lang="de-DE" altLang="en-US" sz="2000" dirty="0" smtClean="0"/>
              <a:t>„notions that certain territories and people require and beseech domination, as well as forms of knowledge affiliated with domination“: authority, development, dependency, integration.</a:t>
            </a:r>
          </a:p>
          <a:p>
            <a:pPr lvl="1" eaLnBrk="1" hangingPunct="1">
              <a:buFontTx/>
              <a:buNone/>
            </a:pPr>
            <a:endParaRPr lang="de-DE" altLang="en-US" sz="2000" dirty="0"/>
          </a:p>
          <a:p>
            <a:pPr lvl="1" eaLnBrk="1" hangingPunct="1">
              <a:buFontTx/>
              <a:buNone/>
            </a:pPr>
            <a:r>
              <a:rPr lang="de-DE" altLang="en-US" sz="2000" dirty="0" smtClean="0"/>
              <a:t>„the meaning of the imperial past  has entered the reality of hundreds of millions of people, where its </a:t>
            </a:r>
            <a:r>
              <a:rPr lang="de-DE" altLang="en-US" sz="2000" dirty="0" smtClean="0"/>
              <a:t>existence </a:t>
            </a:r>
            <a:r>
              <a:rPr lang="de-DE" altLang="en-US" sz="2000" dirty="0" smtClean="0"/>
              <a:t>as shared memory and as a highly conflictual texture of culture, ideology, and policy still exercises tremendous force“.</a:t>
            </a:r>
          </a:p>
          <a:p>
            <a:pPr lvl="1" eaLnBrk="1" hangingPunct="1">
              <a:buFontTx/>
              <a:buNone/>
            </a:pPr>
            <a:endParaRPr lang="de-DE" altLang="en-US" sz="2000" dirty="0" smtClean="0"/>
          </a:p>
          <a:p>
            <a:pPr lvl="1" eaLnBrk="1" hangingPunct="1">
              <a:buFontTx/>
              <a:buNone/>
            </a:pPr>
            <a:r>
              <a:rPr lang="de-DE" altLang="en-US" sz="2000" dirty="0" smtClean="0"/>
              <a:t>„[English] literature itself makes constant references to itself as somehow participating in Europe‘s overseas expansion, and therefore creates what Raymond Williams calls ‚structures of feeling‘ that support, elavorate, and consolidate the practice of empire... The supposed autonomy of works of art enjoins a separation which is a limitation“.</a:t>
            </a:r>
          </a:p>
          <a:p>
            <a:pPr lvl="1" eaLnBrk="1" hangingPunct="1">
              <a:buFontTx/>
              <a:buNone/>
            </a:pPr>
            <a:endParaRPr lang="de-DE" altLang="en-US" dirty="0" smtClean="0">
              <a:solidFill>
                <a:schemeClr val="bg2"/>
              </a:solidFill>
            </a:endParaRPr>
          </a:p>
          <a:p>
            <a:pPr lvl="1" eaLnBrk="1" hangingPunct="1">
              <a:buFontTx/>
              <a:buNone/>
            </a:pPr>
            <a:endParaRPr lang="de-DE" altLang="en-US" dirty="0" smtClean="0">
              <a:solidFill>
                <a:schemeClr val="bg2"/>
              </a:solidFill>
            </a:endParaRPr>
          </a:p>
          <a:p>
            <a:pPr lvl="1" eaLnBrk="1" hangingPunct="1">
              <a:buFontTx/>
              <a:buNone/>
            </a:pPr>
            <a:endParaRPr lang="de-DE" altLang="en-US" dirty="0" smtClean="0">
              <a:solidFill>
                <a:schemeClr val="bg2"/>
              </a:solidFill>
            </a:endParaRPr>
          </a:p>
          <a:p>
            <a:pPr lvl="1" eaLnBrk="1" hangingPunct="1">
              <a:buFontTx/>
              <a:buNone/>
            </a:pPr>
            <a:endParaRPr lang="de-DE" altLang="en-US" dirty="0" smtClean="0">
              <a:solidFill>
                <a:schemeClr val="bg2"/>
              </a:solidFill>
            </a:endParaRPr>
          </a:p>
          <a:p>
            <a:pPr lvl="1" eaLnBrk="1" hangingPunct="1">
              <a:buFontTx/>
              <a:buNone/>
            </a:pPr>
            <a:endParaRPr lang="de-DE" altLang="en-US" dirty="0" smtClean="0">
              <a:solidFill>
                <a:schemeClr val="bg2"/>
              </a:solidFill>
            </a:endParaRPr>
          </a:p>
          <a:p>
            <a:pPr lvl="1" eaLnBrk="1" hangingPunct="1">
              <a:buFontTx/>
              <a:buNone/>
            </a:pPr>
            <a:endParaRPr lang="de-DE" altLang="en-US" dirty="0" smtClean="0">
              <a:solidFill>
                <a:schemeClr val="bg2"/>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457200" y="857250"/>
            <a:ext cx="8229600" cy="5268913"/>
          </a:xfrm>
        </p:spPr>
        <p:txBody>
          <a:bodyPr>
            <a:normAutofit fontScale="92500" lnSpcReduction="20000"/>
          </a:bodyPr>
          <a:lstStyle/>
          <a:p>
            <a:pPr lvl="1" eaLnBrk="1" hangingPunct="1">
              <a:buFontTx/>
              <a:buNone/>
            </a:pPr>
            <a:r>
              <a:rPr lang="de-DE" altLang="en-US" sz="2000" dirty="0" smtClean="0"/>
              <a:t>POSITIONALITY:	 	THE TASK OF GROUNDING </a:t>
            </a:r>
          </a:p>
          <a:p>
            <a:pPr lvl="1" eaLnBrk="1" hangingPunct="1">
              <a:buFontTx/>
              <a:buNone/>
            </a:pPr>
            <a:r>
              <a:rPr lang="de-DE" altLang="en-US" sz="2000" dirty="0" smtClean="0"/>
              <a:t>					ACROSS DISPLACEMENTS</a:t>
            </a:r>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r>
              <a:rPr lang="de-DE" altLang="en-US" sz="2000" dirty="0" smtClean="0"/>
              <a:t>COALITIONAL THOUGHT: 	THE TASK OF CONNECTING</a:t>
            </a:r>
          </a:p>
          <a:p>
            <a:pPr lvl="1" eaLnBrk="1" hangingPunct="1">
              <a:buFontTx/>
              <a:buNone/>
            </a:pPr>
            <a:r>
              <a:rPr lang="de-DE" altLang="en-US" sz="2000" dirty="0" smtClean="0"/>
              <a:t>					ACROSS DIFFERENCES</a:t>
            </a:r>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r>
              <a:rPr lang="de-DE" altLang="en-US" sz="2000" dirty="0" smtClean="0"/>
              <a:t>EPISTEMIC RENEWAL:		THE TASK OF RE-ORIENTING SENSIBILITIES</a:t>
            </a:r>
          </a:p>
          <a:p>
            <a:pPr lvl="1" eaLnBrk="1" hangingPunct="1">
              <a:buFontTx/>
              <a:buNone/>
            </a:pPr>
            <a:r>
              <a:rPr lang="de-DE" altLang="en-US" sz="2000" dirty="0"/>
              <a:t>	</a:t>
            </a:r>
            <a:r>
              <a:rPr lang="de-DE" altLang="en-US" sz="2000" dirty="0" smtClean="0"/>
              <a:t>				MAKING SENSE OF THE WORLD</a:t>
            </a:r>
          </a:p>
          <a:p>
            <a:pPr lvl="1" eaLnBrk="1" hangingPunct="1">
              <a:buFontTx/>
              <a:buNone/>
            </a:pPr>
            <a:r>
              <a:rPr lang="de-DE" altLang="en-US" sz="2000" dirty="0" smtClean="0"/>
              <a:t>					SELF-ARCHIVING</a:t>
            </a:r>
          </a:p>
          <a:p>
            <a:pPr lvl="1" eaLnBrk="1" hangingPunct="1">
              <a:buFontTx/>
              <a:buNone/>
            </a:pPr>
            <a:r>
              <a:rPr lang="de-DE" altLang="en-US" sz="2000" dirty="0"/>
              <a:t>	</a:t>
            </a:r>
            <a:r>
              <a:rPr lang="de-DE" altLang="en-US" sz="2000" dirty="0" smtClean="0"/>
              <a:t>				REVALUING CULTURE</a:t>
            </a:r>
          </a:p>
          <a:p>
            <a:pPr lvl="1" eaLnBrk="1" hangingPunct="1">
              <a:buFontTx/>
              <a:buNone/>
            </a:pPr>
            <a:r>
              <a:rPr lang="de-DE" altLang="en-US" sz="2000" dirty="0"/>
              <a:t>	</a:t>
            </a:r>
            <a:r>
              <a:rPr lang="de-DE" altLang="en-US" sz="2000" dirty="0" smtClean="0"/>
              <a:t>								</a:t>
            </a:r>
          </a:p>
          <a:p>
            <a:pPr lvl="1">
              <a:buNone/>
            </a:pPr>
            <a:r>
              <a:rPr lang="de-DE" altLang="en-US" sz="2000" dirty="0" smtClean="0"/>
              <a:t>ETHICAL ORIENTATION: 	against the war on life, social injustice, 				historical erasure, brutality, racialization, 				capitalism, coloniality, self-colonization, 				diminishment,  </a:t>
            </a:r>
            <a:r>
              <a:rPr lang="de-DE" altLang="en-US" sz="2000" dirty="0" smtClean="0"/>
              <a:t>destruction</a:t>
            </a:r>
            <a:endParaRPr lang="de-DE" altLang="en-US" sz="2000" dirty="0" smtClean="0"/>
          </a:p>
          <a:p>
            <a:pPr lvl="1" eaLnBrk="1" hangingPunct="1">
              <a:buFontTx/>
              <a:buNone/>
            </a:pPr>
            <a:endParaRPr lang="de-DE" altLang="en-US" sz="2000" dirty="0" smtClean="0">
              <a:solidFill>
                <a:schemeClr val="bg2">
                  <a:lumMod val="90000"/>
                </a:schemeClr>
              </a:solidFill>
            </a:endParaRPr>
          </a:p>
          <a:p>
            <a:pPr lvl="1" eaLnBrk="1" hangingPunct="1">
              <a:buFontTx/>
              <a:buNone/>
            </a:pPr>
            <a:endParaRPr lang="de-DE" altLang="en-US" sz="2000" dirty="0" smtClean="0">
              <a:solidFill>
                <a:schemeClr val="bg2">
                  <a:lumMod val="90000"/>
                </a:schemeClr>
              </a:solidFill>
            </a:endParaRPr>
          </a:p>
          <a:p>
            <a:pPr lvl="1" eaLnBrk="1" hangingPunct="1">
              <a:buFontTx/>
              <a:buNone/>
            </a:pPr>
            <a:endParaRPr lang="de-DE" altLang="en-US" sz="2000" dirty="0" smtClean="0">
              <a:solidFill>
                <a:schemeClr val="bg2">
                  <a:lumMod val="90000"/>
                </a:schemeClr>
              </a:solidFill>
            </a:endParaRPr>
          </a:p>
          <a:p>
            <a:pPr lvl="1" eaLnBrk="1" hangingPunct="1">
              <a:buFontTx/>
              <a:buNone/>
            </a:pPr>
            <a:endParaRPr lang="de-DE" altLang="en-US" sz="2000" dirty="0" smtClean="0">
              <a:solidFill>
                <a:schemeClr val="bg2">
                  <a:lumMod val="90000"/>
                </a:schemeClr>
              </a:solidFill>
            </a:endParaRPr>
          </a:p>
          <a:p>
            <a:pPr lvl="1" eaLnBrk="1" hangingPunct="1">
              <a:buFontTx/>
              <a:buNone/>
            </a:pPr>
            <a:endParaRPr lang="de-DE" altLang="en-US" dirty="0" smtClean="0">
              <a:solidFill>
                <a:schemeClr val="bg2">
                  <a:lumMod val="90000"/>
                </a:schemeClr>
              </a:solidFill>
            </a:endParaRPr>
          </a:p>
          <a:p>
            <a:pPr lvl="1" eaLnBrk="1" hangingPunct="1">
              <a:buFontTx/>
              <a:buNone/>
            </a:pPr>
            <a:endParaRPr lang="de-DE" altLang="en-US" dirty="0" smtClean="0">
              <a:solidFill>
                <a:schemeClr val="bg2">
                  <a:lumMod val="90000"/>
                </a:schemeClr>
              </a:solidFill>
            </a:endParaRPr>
          </a:p>
          <a:p>
            <a:pPr lvl="1" eaLnBrk="1" hangingPunct="1">
              <a:buFontTx/>
              <a:buNone/>
            </a:pPr>
            <a:endParaRPr lang="de-DE" altLang="en-US" dirty="0" smtClean="0">
              <a:solidFill>
                <a:schemeClr val="bg2">
                  <a:lumMod val="90000"/>
                </a:schemeClr>
              </a:solidFill>
            </a:endParaRPr>
          </a:p>
          <a:p>
            <a:pPr lvl="1" eaLnBrk="1" hangingPunct="1">
              <a:buFontTx/>
              <a:buNone/>
            </a:pPr>
            <a:endParaRPr lang="de-DE" altLang="en-US" dirty="0" smtClean="0">
              <a:solidFill>
                <a:schemeClr val="bg2">
                  <a:lumMod val="90000"/>
                </a:schemeClr>
              </a:solidFill>
            </a:endParaRPr>
          </a:p>
          <a:p>
            <a:pPr lvl="1" eaLnBrk="1" hangingPunct="1">
              <a:buFontTx/>
              <a:buNone/>
            </a:pPr>
            <a:endParaRPr lang="de-DE" altLang="en-US" dirty="0" smtClean="0">
              <a:solidFill>
                <a:schemeClr val="bg2">
                  <a:lumMod val="9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457200" y="857250"/>
            <a:ext cx="8229600" cy="5268913"/>
          </a:xfrm>
        </p:spPr>
        <p:txBody>
          <a:bodyPr/>
          <a:lstStyle/>
          <a:p>
            <a:pPr lvl="1" eaLnBrk="1" hangingPunct="1">
              <a:buFontTx/>
              <a:buNone/>
            </a:pPr>
            <a:endParaRPr lang="de-DE" altLang="en-US" sz="2000" dirty="0" smtClean="0">
              <a:solidFill>
                <a:schemeClr val="bg2"/>
              </a:solidFill>
            </a:endParaRPr>
          </a:p>
          <a:p>
            <a:pPr lvl="1" eaLnBrk="1" hangingPunct="1">
              <a:buFontTx/>
              <a:buNone/>
            </a:pPr>
            <a:r>
              <a:rPr lang="de-DE" altLang="en-US" sz="2000" dirty="0" smtClean="0"/>
              <a:t>Where Are We, When We Think in Eastern Europe?</a:t>
            </a:r>
          </a:p>
          <a:p>
            <a:pPr lvl="1" eaLnBrk="1" hangingPunct="1">
              <a:buFontTx/>
              <a:buNone/>
            </a:pPr>
            <a:endParaRPr lang="de-DE" altLang="en-US" sz="2000" dirty="0" smtClean="0"/>
          </a:p>
          <a:p>
            <a:pPr lvl="1" eaLnBrk="1" hangingPunct="1">
              <a:buFontTx/>
              <a:buNone/>
            </a:pPr>
            <a:r>
              <a:rPr lang="de-DE" altLang="en-US" sz="2000" dirty="0" smtClean="0"/>
              <a:t>When Are We, When We Think in Eastern Europe?</a:t>
            </a:r>
          </a:p>
          <a:p>
            <a:pPr lvl="1" eaLnBrk="1" hangingPunct="1">
              <a:buFontTx/>
              <a:buNone/>
            </a:pPr>
            <a:endParaRPr lang="de-DE" altLang="en-US" sz="2000" dirty="0"/>
          </a:p>
          <a:p>
            <a:pPr lvl="1" eaLnBrk="1" hangingPunct="1">
              <a:buFontTx/>
              <a:buNone/>
            </a:pPr>
            <a:r>
              <a:rPr lang="de-DE" altLang="en-US" sz="2000" dirty="0" smtClean="0"/>
              <a:t>With Whom Are We, When We Think in Eastern Europe?</a:t>
            </a:r>
          </a:p>
          <a:p>
            <a:pPr lvl="1" eaLnBrk="1" hangingPunct="1">
              <a:buFontTx/>
              <a:buNone/>
            </a:pPr>
            <a:endParaRPr lang="de-DE" altLang="en-US" sz="2000" dirty="0" smtClean="0"/>
          </a:p>
          <a:p>
            <a:pPr lvl="1" eaLnBrk="1" hangingPunct="1">
              <a:buFontTx/>
              <a:buNone/>
            </a:pPr>
            <a:r>
              <a:rPr lang="de-DE" altLang="en-US" sz="2000" dirty="0" smtClean="0"/>
              <a:t>What Is Our Cultural Arhive?</a:t>
            </a:r>
          </a:p>
          <a:p>
            <a:pPr lvl="1" eaLnBrk="1" hangingPunct="1">
              <a:buFontTx/>
              <a:buNone/>
            </a:pPr>
            <a:endParaRPr lang="de-DE" altLang="en-US" sz="2000" dirty="0"/>
          </a:p>
          <a:p>
            <a:pPr lvl="1" eaLnBrk="1" hangingPunct="1">
              <a:buFontTx/>
              <a:buNone/>
            </a:pPr>
            <a:r>
              <a:rPr lang="de-DE" altLang="en-US" sz="2000" dirty="0" smtClean="0"/>
              <a:t>How to Walk an Ethical Life?</a:t>
            </a:r>
          </a:p>
          <a:p>
            <a:pPr lvl="1" eaLnBrk="1" hangingPunct="1">
              <a:buFontTx/>
              <a:buNone/>
            </a:pPr>
            <a:endParaRPr lang="de-DE" altLang="en-US" dirty="0" smtClean="0">
              <a:solidFill>
                <a:schemeClr val="bg2"/>
              </a:solidFill>
            </a:endParaRPr>
          </a:p>
          <a:p>
            <a:pPr lvl="1" eaLnBrk="1" hangingPunct="1">
              <a:buFontTx/>
              <a:buNone/>
            </a:pPr>
            <a:endParaRPr lang="de-DE" altLang="en-US" dirty="0" smtClean="0">
              <a:solidFill>
                <a:schemeClr val="bg2"/>
              </a:solidFill>
            </a:endParaRPr>
          </a:p>
          <a:p>
            <a:pPr lvl="1" eaLnBrk="1" hangingPunct="1">
              <a:buFontTx/>
              <a:buNone/>
            </a:pPr>
            <a:endParaRPr lang="de-DE" altLang="en-US" dirty="0" smtClean="0">
              <a:solidFill>
                <a:schemeClr val="bg2"/>
              </a:solidFill>
            </a:endParaRPr>
          </a:p>
          <a:p>
            <a:pPr lvl="1" eaLnBrk="1" hangingPunct="1">
              <a:buFontTx/>
              <a:buNone/>
            </a:pPr>
            <a:endParaRPr lang="de-DE" altLang="en-US" dirty="0" smtClean="0">
              <a:solidFill>
                <a:schemeClr val="bg2"/>
              </a:solidFill>
            </a:endParaRPr>
          </a:p>
          <a:p>
            <a:pPr lvl="1" eaLnBrk="1" hangingPunct="1">
              <a:buFontTx/>
              <a:buNone/>
            </a:pPr>
            <a:endParaRPr lang="de-DE" altLang="en-US" dirty="0" smtClean="0">
              <a:solidFill>
                <a:schemeClr val="bg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__05_MIGRATING-EE"/>
          <p:cNvPicPr>
            <a:picLocks noChangeAspect="1" noChangeArrowheads="1"/>
          </p:cNvPicPr>
          <p:nvPr/>
        </p:nvPicPr>
        <p:blipFill>
          <a:blip r:embed="rId2"/>
          <a:srcRect/>
          <a:stretch>
            <a:fillRect/>
          </a:stretch>
        </p:blipFill>
        <p:spPr bwMode="auto">
          <a:xfrm>
            <a:off x="-107950" y="0"/>
            <a:ext cx="11376025" cy="6884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457200" y="857250"/>
            <a:ext cx="8229600" cy="5268913"/>
          </a:xfrm>
        </p:spPr>
        <p:txBody>
          <a:bodyPr>
            <a:normAutofit/>
          </a:bodyPr>
          <a:lstStyle/>
          <a:p>
            <a:pPr lvl="1">
              <a:buNone/>
            </a:pPr>
            <a:endParaRPr lang="en-US" altLang="en-US" sz="2000" dirty="0" smtClean="0"/>
          </a:p>
          <a:p>
            <a:pPr lvl="1">
              <a:buNone/>
            </a:pPr>
            <a:endParaRPr lang="en-US" altLang="en-US" sz="2000" dirty="0" smtClean="0"/>
          </a:p>
          <a:p>
            <a:pPr lvl="1">
              <a:buNone/>
            </a:pPr>
            <a:endParaRPr lang="en-US" altLang="en-US" sz="2000" dirty="0" smtClean="0"/>
          </a:p>
          <a:p>
            <a:pPr lvl="1">
              <a:buNone/>
            </a:pPr>
            <a:endParaRPr lang="en-US" altLang="en-US" sz="2000" dirty="0" smtClean="0"/>
          </a:p>
          <a:p>
            <a:pPr lvl="1">
              <a:buNone/>
            </a:pPr>
            <a:r>
              <a:rPr lang="en-US" altLang="en-US" sz="2200" dirty="0" smtClean="0"/>
              <a:t>“On one hand, there is the final peace, which arrives after the bombs will have shut everybody’s eyes. On the other hand, there is the daily peace, needed by people to breathe freely, as long as they can see. There are forces fighting for the final peace, and then there are forces committed for the daily peace”.</a:t>
            </a:r>
          </a:p>
          <a:p>
            <a:pPr lvl="1">
              <a:buNone/>
            </a:pPr>
            <a:endParaRPr lang="en-US" altLang="en-US" sz="2000" dirty="0" smtClean="0"/>
          </a:p>
          <a:p>
            <a:pPr lvl="1">
              <a:buNone/>
            </a:pPr>
            <a:r>
              <a:rPr lang="en-US" altLang="en-US" sz="2000" dirty="0" smtClean="0"/>
              <a:t>	(Franz Hodjak, “</a:t>
            </a:r>
            <a:r>
              <a:rPr lang="en-US" altLang="en-US" sz="2000" dirty="0" err="1" smtClean="0"/>
              <a:t>Eu</a:t>
            </a:r>
            <a:r>
              <a:rPr lang="en-US" altLang="en-US" sz="2000" dirty="0" smtClean="0"/>
              <a:t> </a:t>
            </a:r>
            <a:r>
              <a:rPr lang="en-US" altLang="en-US" sz="2000" dirty="0" err="1" smtClean="0"/>
              <a:t>cred</a:t>
            </a:r>
            <a:r>
              <a:rPr lang="en-US" altLang="en-US" sz="2000" dirty="0" smtClean="0"/>
              <a:t> </a:t>
            </a:r>
            <a:r>
              <a:rPr lang="en-US" altLang="en-US" sz="2000" dirty="0" err="1" smtClean="0"/>
              <a:t>în</a:t>
            </a:r>
            <a:r>
              <a:rPr lang="en-US" altLang="en-US" sz="2000" dirty="0" smtClean="0"/>
              <a:t> </a:t>
            </a:r>
            <a:r>
              <a:rPr lang="en-US" altLang="en-US" sz="2000" dirty="0" err="1" smtClean="0"/>
              <a:t>viaţă</a:t>
            </a:r>
            <a:r>
              <a:rPr lang="en-US" altLang="en-US" sz="2000" dirty="0" smtClean="0"/>
              <a:t> </a:t>
            </a:r>
            <a:r>
              <a:rPr lang="en-US" altLang="en-US" sz="2000" dirty="0" err="1" smtClean="0"/>
              <a:t>şi</a:t>
            </a:r>
            <a:r>
              <a:rPr lang="en-US" altLang="en-US" sz="2000" dirty="0" smtClean="0"/>
              <a:t> nu </a:t>
            </a:r>
            <a:r>
              <a:rPr lang="en-US" altLang="en-US" sz="2000" dirty="0" err="1" smtClean="0"/>
              <a:t>în</a:t>
            </a:r>
            <a:r>
              <a:rPr lang="en-US" altLang="en-US" sz="2000" dirty="0" smtClean="0"/>
              <a:t> </a:t>
            </a:r>
            <a:r>
              <a:rPr lang="en-US" altLang="en-US" sz="2000" dirty="0" err="1" smtClean="0"/>
              <a:t>cărţi</a:t>
            </a:r>
            <a:r>
              <a:rPr lang="en-US" altLang="en-US" sz="2000" dirty="0" smtClean="0"/>
              <a:t>”, in </a:t>
            </a:r>
            <a:r>
              <a:rPr lang="en-US" altLang="en-US" sz="2000" dirty="0" err="1" smtClean="0"/>
              <a:t>Miko</a:t>
            </a:r>
            <a:r>
              <a:rPr lang="en-US" altLang="en-US" sz="2000" dirty="0" smtClean="0"/>
              <a:t> Ervin (ed.), </a:t>
            </a:r>
            <a:r>
              <a:rPr lang="en-US" altLang="en-US" sz="2000" i="1" dirty="0" err="1" smtClean="0"/>
              <a:t>Întîlnire</a:t>
            </a:r>
            <a:r>
              <a:rPr lang="en-US" altLang="en-US" sz="2000" i="1" dirty="0" smtClean="0"/>
              <a:t> cu </a:t>
            </a:r>
            <a:r>
              <a:rPr lang="en-US" altLang="en-US" sz="2000" i="1" dirty="0" err="1" smtClean="0"/>
              <a:t>anul</a:t>
            </a:r>
            <a:r>
              <a:rPr lang="en-US" altLang="en-US" sz="2000" i="1" dirty="0" smtClean="0"/>
              <a:t> 2000</a:t>
            </a:r>
            <a:r>
              <a:rPr lang="en-US" altLang="en-US" sz="2000" dirty="0" smtClean="0"/>
              <a:t>, </a:t>
            </a:r>
            <a:r>
              <a:rPr lang="en-US" altLang="en-US" sz="2000" dirty="0" err="1" smtClean="0"/>
              <a:t>Cluj</a:t>
            </a:r>
            <a:r>
              <a:rPr lang="en-US" altLang="en-US" sz="2000" dirty="0" smtClean="0"/>
              <a:t>, </a:t>
            </a:r>
            <a:r>
              <a:rPr lang="en-US" altLang="en-US" sz="2000" dirty="0" err="1" smtClean="0"/>
              <a:t>Editura</a:t>
            </a:r>
            <a:r>
              <a:rPr lang="en-US" altLang="en-US" sz="2000" dirty="0" smtClean="0"/>
              <a:t> Dacia, 1989. </a:t>
            </a:r>
            <a:r>
              <a:rPr lang="en-US" altLang="en-US" sz="2000" i="1" dirty="0" smtClean="0"/>
              <a:t>The Veil of Peace</a:t>
            </a:r>
            <a:r>
              <a:rPr lang="en-US" altLang="en-US" sz="2000" dirty="0" smtClean="0"/>
              <a:t>, tranzit.ro/Bucharest,9 July 2017).</a:t>
            </a:r>
            <a:endParaRPr lang="de-DE" altLang="en-US" sz="2000" dirty="0" smtClean="0"/>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457200" y="857250"/>
            <a:ext cx="8229600" cy="5268913"/>
          </a:xfrm>
        </p:spPr>
        <p:txBody>
          <a:bodyPr/>
          <a:lstStyle/>
          <a:p>
            <a:pPr lvl="1" eaLnBrk="1" hangingPunct="1">
              <a:buFontTx/>
              <a:buNone/>
            </a:pPr>
            <a:r>
              <a:rPr lang="de-DE" altLang="en-US" sz="2000" dirty="0" smtClean="0"/>
              <a:t>FOUR HISTORICAL ANCHORS </a:t>
            </a:r>
            <a:r>
              <a:rPr lang="de-DE" altLang="en-US" sz="2000" dirty="0" smtClean="0"/>
              <a:t> OF DECOLONIALITY IN CEE</a:t>
            </a:r>
            <a:endParaRPr lang="de-DE" altLang="en-US" sz="2000" dirty="0" smtClean="0"/>
          </a:p>
          <a:p>
            <a:pPr lvl="1" algn="ctr" eaLnBrk="1" hangingPunct="1">
              <a:buFontTx/>
              <a:buNone/>
            </a:pPr>
            <a:endParaRPr lang="de-DE" altLang="en-US" sz="2000" dirty="0" smtClean="0"/>
          </a:p>
          <a:p>
            <a:pPr lvl="1" algn="ctr" eaLnBrk="1" hangingPunct="1">
              <a:buFontTx/>
              <a:buNone/>
            </a:pPr>
            <a:endParaRPr lang="de-DE" altLang="en-US" sz="2000" dirty="0" smtClean="0"/>
          </a:p>
          <a:p>
            <a:pPr lvl="1" algn="ctr" eaLnBrk="1" hangingPunct="1">
              <a:buFontTx/>
              <a:buNone/>
            </a:pPr>
            <a:r>
              <a:rPr lang="de-DE" altLang="en-US" sz="2000" dirty="0" smtClean="0"/>
              <a:t>After 1989</a:t>
            </a:r>
          </a:p>
          <a:p>
            <a:pPr lvl="1" algn="ctr" eaLnBrk="1" hangingPunct="1">
              <a:buFontTx/>
              <a:buNone/>
            </a:pPr>
            <a:endParaRPr lang="de-DE" altLang="en-US" sz="2000" dirty="0" smtClean="0"/>
          </a:p>
          <a:p>
            <a:pPr lvl="1" algn="ctr" eaLnBrk="1" hangingPunct="1">
              <a:buFontTx/>
              <a:buNone/>
            </a:pPr>
            <a:r>
              <a:rPr lang="de-DE" altLang="en-US" sz="2000" dirty="0" smtClean="0"/>
              <a:t>Socialism </a:t>
            </a:r>
          </a:p>
          <a:p>
            <a:pPr lvl="1" algn="ctr" eaLnBrk="1" hangingPunct="1">
              <a:buFontTx/>
              <a:buNone/>
            </a:pPr>
            <a:r>
              <a:rPr lang="de-DE" altLang="en-US" sz="2000" dirty="0" smtClean="0"/>
              <a:t>	</a:t>
            </a:r>
          </a:p>
          <a:p>
            <a:pPr lvl="1" algn="ctr" eaLnBrk="1" hangingPunct="1">
              <a:buFontTx/>
              <a:buNone/>
            </a:pPr>
            <a:r>
              <a:rPr lang="de-DE" altLang="en-US" sz="2000" dirty="0" smtClean="0"/>
              <a:t>Colonial Modernity</a:t>
            </a:r>
          </a:p>
          <a:p>
            <a:pPr lvl="1" algn="ctr" eaLnBrk="1" hangingPunct="1">
              <a:buFontTx/>
              <a:buNone/>
            </a:pPr>
            <a:endParaRPr lang="de-DE" altLang="en-US" sz="2000" dirty="0" smtClean="0"/>
          </a:p>
          <a:p>
            <a:pPr lvl="1" algn="ctr" eaLnBrk="1" hangingPunct="1">
              <a:buFontTx/>
              <a:buNone/>
            </a:pPr>
            <a:r>
              <a:rPr lang="de-DE" altLang="en-US" sz="2000" dirty="0" smtClean="0"/>
              <a:t>The Deep Past</a:t>
            </a:r>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457200" y="857250"/>
            <a:ext cx="8229600" cy="5268913"/>
          </a:xfrm>
        </p:spPr>
        <p:txBody>
          <a:bodyPr/>
          <a:lstStyle/>
          <a:p>
            <a:pPr lvl="1" eaLnBrk="1" hangingPunct="1">
              <a:buFontTx/>
              <a:buNone/>
            </a:pPr>
            <a:r>
              <a:rPr lang="de-DE" altLang="en-US" sz="2000" dirty="0" smtClean="0"/>
              <a:t>FOUR HISTORICAL ANCHORS </a:t>
            </a:r>
          </a:p>
          <a:p>
            <a:pPr lvl="1" eaLnBrk="1" hangingPunct="1">
              <a:buFontTx/>
              <a:buNone/>
            </a:pPr>
            <a:endParaRPr lang="de-DE" altLang="en-US" sz="2000" dirty="0" smtClean="0"/>
          </a:p>
          <a:p>
            <a:pPr lvl="1" eaLnBrk="1" hangingPunct="1">
              <a:buFontTx/>
              <a:buNone/>
            </a:pPr>
            <a:r>
              <a:rPr lang="de-DE" altLang="en-US" sz="2000" dirty="0" smtClean="0"/>
              <a:t>After 1989: The Transition to Capitalism and Liberal Democracy</a:t>
            </a:r>
            <a:endParaRPr lang="de-DE" altLang="en-US" sz="2000" dirty="0" smtClean="0"/>
          </a:p>
          <a:p>
            <a:pPr lvl="1" algn="ctr" eaLnBrk="1" hangingPunct="1">
              <a:buFontTx/>
              <a:buNone/>
            </a:pPr>
            <a:endParaRPr lang="de-DE" altLang="en-US" sz="2000"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457200" y="731838"/>
            <a:ext cx="8229600" cy="5626100"/>
          </a:xfrm>
        </p:spPr>
        <p:txBody>
          <a:bodyPr>
            <a:normAutofit fontScale="92500" lnSpcReduction="20000"/>
          </a:bodyPr>
          <a:lstStyle/>
          <a:p>
            <a:pPr lvl="1" eaLnBrk="1" hangingPunct="1">
              <a:buFontTx/>
              <a:buNone/>
            </a:pPr>
            <a:r>
              <a:rPr lang="de-DE" altLang="en-US" sz="2000" dirty="0" smtClean="0"/>
              <a:t>FOUR HISTORICAL ANCHORS </a:t>
            </a:r>
          </a:p>
          <a:p>
            <a:pPr lvl="1" eaLnBrk="1" hangingPunct="1">
              <a:buFontTx/>
              <a:buNone/>
            </a:pPr>
            <a:r>
              <a:rPr lang="de-DE" altLang="en-US" sz="2000" dirty="0" smtClean="0"/>
              <a:t>RELATING DECOLONIALLY TO EASTERN EUROPE</a:t>
            </a:r>
          </a:p>
          <a:p>
            <a:pPr lvl="1" eaLnBrk="1" hangingPunct="1">
              <a:buFontTx/>
              <a:buNone/>
            </a:pPr>
            <a:endParaRPr lang="de-DE" altLang="en-US" sz="2000" dirty="0" smtClean="0"/>
          </a:p>
          <a:p>
            <a:pPr lvl="1" eaLnBrk="1" hangingPunct="1">
              <a:buFontTx/>
              <a:buNone/>
            </a:pPr>
            <a:r>
              <a:rPr lang="de-DE" altLang="en-US" sz="2000" dirty="0" smtClean="0"/>
              <a:t>After 1989: The Transition to </a:t>
            </a:r>
            <a:r>
              <a:rPr lang="de-DE" altLang="en-US" sz="2000" dirty="0" smtClean="0"/>
              <a:t>Capitalism and Liberal Democracy</a:t>
            </a:r>
          </a:p>
          <a:p>
            <a:pPr lvl="1" eaLnBrk="1" hangingPunct="1">
              <a:buFontTx/>
              <a:buNone/>
            </a:pPr>
            <a:endParaRPr lang="de-DE" altLang="en-US" sz="2000" dirty="0" smtClean="0"/>
          </a:p>
          <a:p>
            <a:pPr lvl="1" eaLnBrk="1" hangingPunct="1">
              <a:buFontTx/>
              <a:buNone/>
            </a:pPr>
            <a:r>
              <a:rPr lang="de-DE" altLang="en-US" sz="2000" dirty="0" smtClean="0"/>
              <a:t>	Eurocentrism -  Anticommunism - </a:t>
            </a:r>
            <a:r>
              <a:rPr lang="de-DE" altLang="en-US" sz="2000" dirty="0" smtClean="0"/>
              <a:t>Capitalocentrism</a:t>
            </a:r>
            <a:endParaRPr lang="de-DE" altLang="en-US" sz="2000" dirty="0" smtClean="0"/>
          </a:p>
          <a:p>
            <a:pPr lvl="1" eaLnBrk="1" hangingPunct="1">
              <a:buFontTx/>
              <a:buNone/>
            </a:pPr>
            <a:r>
              <a:rPr lang="de-DE" altLang="en-US" sz="2000" dirty="0" smtClean="0"/>
              <a:t>		</a:t>
            </a:r>
            <a:r>
              <a:rPr lang="de-DE" altLang="en-US" sz="2000" dirty="0" smtClean="0"/>
              <a:t>War</a:t>
            </a:r>
          </a:p>
          <a:p>
            <a:pPr lvl="1" eaLnBrk="1" hangingPunct="1">
              <a:buFontTx/>
              <a:buNone/>
            </a:pPr>
            <a:r>
              <a:rPr lang="de-DE" altLang="en-US" sz="2000" dirty="0" smtClean="0"/>
              <a:t>	</a:t>
            </a:r>
            <a:r>
              <a:rPr lang="de-DE" altLang="en-US" sz="2000" dirty="0" smtClean="0"/>
              <a:t>	De-Industrialisation</a:t>
            </a:r>
            <a:endParaRPr lang="de-DE" altLang="en-US" sz="2000" dirty="0" smtClean="0"/>
          </a:p>
          <a:p>
            <a:pPr lvl="1" eaLnBrk="1" hangingPunct="1">
              <a:buFontTx/>
              <a:buNone/>
            </a:pPr>
            <a:r>
              <a:rPr lang="de-DE" altLang="en-US" sz="2000" dirty="0" smtClean="0"/>
              <a:t>		Devaluation</a:t>
            </a:r>
          </a:p>
          <a:p>
            <a:pPr lvl="1" eaLnBrk="1" hangingPunct="1">
              <a:buFontTx/>
              <a:buNone/>
            </a:pPr>
            <a:r>
              <a:rPr lang="de-DE" altLang="en-US" sz="2000" dirty="0" smtClean="0"/>
              <a:t>		Self-Colonization</a:t>
            </a:r>
          </a:p>
          <a:p>
            <a:pPr lvl="1" eaLnBrk="1" hangingPunct="1">
              <a:buFontTx/>
              <a:buNone/>
            </a:pPr>
            <a:r>
              <a:rPr lang="de-DE" altLang="en-US" sz="2000" dirty="0" smtClean="0"/>
              <a:t>		Historical Erasure / De-Futuring</a:t>
            </a:r>
          </a:p>
          <a:p>
            <a:pPr lvl="1" eaLnBrk="1" hangingPunct="1">
              <a:buFontTx/>
              <a:buNone/>
            </a:pPr>
            <a:r>
              <a:rPr lang="de-DE" altLang="en-US" sz="2000" dirty="0" smtClean="0"/>
              <a:t>		Mass Migration</a:t>
            </a:r>
          </a:p>
          <a:p>
            <a:pPr lvl="1" eaLnBrk="1" hangingPunct="1">
              <a:buFontTx/>
              <a:buNone/>
            </a:pPr>
            <a:r>
              <a:rPr lang="de-DE" altLang="en-US" sz="2000" dirty="0" smtClean="0"/>
              <a:t>		Post-Communist Racism</a:t>
            </a:r>
          </a:p>
          <a:p>
            <a:pPr lvl="1" eaLnBrk="1" hangingPunct="1">
              <a:buFontTx/>
              <a:buNone/>
            </a:pPr>
            <a:r>
              <a:rPr lang="de-DE" altLang="en-US" sz="2000" dirty="0" smtClean="0"/>
              <a:t>		Religious Dogmatism </a:t>
            </a:r>
          </a:p>
          <a:p>
            <a:pPr lvl="1" eaLnBrk="1" hangingPunct="1">
              <a:buFontTx/>
              <a:buNone/>
            </a:pPr>
            <a:r>
              <a:rPr lang="de-DE" altLang="en-US" sz="2000" dirty="0" smtClean="0"/>
              <a:t>		Re-Internationalization through Western </a:t>
            </a:r>
            <a:r>
              <a:rPr lang="de-DE" altLang="en-US" sz="2000" dirty="0" smtClean="0"/>
              <a:t>Institutions</a:t>
            </a:r>
          </a:p>
          <a:p>
            <a:pPr lvl="1" eaLnBrk="1" hangingPunct="1">
              <a:buFontTx/>
              <a:buNone/>
            </a:pPr>
            <a:r>
              <a:rPr lang="de-DE" altLang="en-US" sz="2000" dirty="0" smtClean="0"/>
              <a:t>	</a:t>
            </a:r>
            <a:r>
              <a:rPr lang="de-DE" altLang="en-US" sz="2000" dirty="0" smtClean="0"/>
              <a:t>	War</a:t>
            </a:r>
            <a:endParaRPr lang="de-DE" altLang="en-US" sz="2000" dirty="0" smtClean="0"/>
          </a:p>
          <a:p>
            <a:pPr lvl="1" eaLnBrk="1" hangingPunct="1">
              <a:buFontTx/>
              <a:buNone/>
            </a:pPr>
            <a:r>
              <a:rPr lang="de-DE" altLang="en-US" sz="2000" dirty="0" smtClean="0"/>
              <a:t>Massive </a:t>
            </a:r>
            <a:r>
              <a:rPr lang="de-DE" altLang="en-US" sz="2000" dirty="0" smtClean="0"/>
              <a:t>FDI</a:t>
            </a:r>
          </a:p>
          <a:p>
            <a:pPr lvl="1" eaLnBrk="1" hangingPunct="1">
              <a:buFontTx/>
              <a:buNone/>
            </a:pPr>
            <a:r>
              <a:rPr lang="de-DE" altLang="en-US" sz="2000" dirty="0" smtClean="0"/>
              <a:t>GDP </a:t>
            </a:r>
            <a:r>
              <a:rPr lang="de-DE" altLang="en-US" sz="2000" dirty="0" smtClean="0"/>
              <a:t>Growth</a:t>
            </a:r>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_wk\_daily-reads\2019\06\JEan Sedlar\neglect of ECW.JPG"/>
          <p:cNvPicPr>
            <a:picLocks noChangeAspect="1" noChangeArrowheads="1"/>
          </p:cNvPicPr>
          <p:nvPr/>
        </p:nvPicPr>
        <p:blipFill>
          <a:blip r:embed="rId2"/>
          <a:srcRect/>
          <a:stretch>
            <a:fillRect/>
          </a:stretch>
        </p:blipFill>
        <p:spPr bwMode="auto">
          <a:xfrm>
            <a:off x="785813" y="214313"/>
            <a:ext cx="6043612" cy="928687"/>
          </a:xfrm>
          <a:prstGeom prst="rect">
            <a:avLst/>
          </a:prstGeom>
          <a:noFill/>
          <a:ln w="9525">
            <a:noFill/>
            <a:miter lim="800000"/>
            <a:headEnd/>
            <a:tailEnd/>
          </a:ln>
        </p:spPr>
      </p:pic>
      <p:pic>
        <p:nvPicPr>
          <p:cNvPr id="4099" name="Picture 3" descr="C:\_wk\_daily-reads\2019\06\JEan Sedlar\Jean Sedlar map ECE.JPG"/>
          <p:cNvPicPr>
            <a:picLocks noChangeAspect="1" noChangeArrowheads="1"/>
          </p:cNvPicPr>
          <p:nvPr/>
        </p:nvPicPr>
        <p:blipFill>
          <a:blip r:embed="rId3"/>
          <a:srcRect/>
          <a:stretch>
            <a:fillRect/>
          </a:stretch>
        </p:blipFill>
        <p:spPr bwMode="auto">
          <a:xfrm>
            <a:off x="5214938" y="1214438"/>
            <a:ext cx="3379787" cy="5386387"/>
          </a:xfrm>
          <a:prstGeom prst="rect">
            <a:avLst/>
          </a:prstGeom>
          <a:noFill/>
          <a:ln w="9525">
            <a:noFill/>
            <a:miter lim="800000"/>
            <a:headEnd/>
            <a:tailEnd/>
          </a:ln>
        </p:spPr>
      </p:pic>
      <p:sp>
        <p:nvSpPr>
          <p:cNvPr id="4100" name="TextBox 5"/>
          <p:cNvSpPr txBox="1">
            <a:spLocks noChangeArrowheads="1"/>
          </p:cNvSpPr>
          <p:nvPr/>
        </p:nvSpPr>
        <p:spPr bwMode="auto">
          <a:xfrm>
            <a:off x="844550" y="1214438"/>
            <a:ext cx="4370388" cy="246062"/>
          </a:xfrm>
          <a:prstGeom prst="rect">
            <a:avLst/>
          </a:prstGeom>
          <a:noFill/>
          <a:ln w="9525">
            <a:noFill/>
            <a:miter lim="800000"/>
            <a:headEnd/>
            <a:tailEnd/>
          </a:ln>
        </p:spPr>
        <p:txBody>
          <a:bodyPr wrap="none">
            <a:spAutoFit/>
          </a:bodyPr>
          <a:lstStyle/>
          <a:p>
            <a:r>
              <a:rPr lang="en-US" sz="1000"/>
              <a:t>Jean W. Sedlar, </a:t>
            </a:r>
            <a:r>
              <a:rPr lang="en-US" sz="1000" i="1"/>
              <a:t>East Central Europe in the Middle Ages 1000-1500 </a:t>
            </a:r>
            <a:r>
              <a:rPr lang="en-US" sz="1000"/>
              <a:t>(1994)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wk\MyDocuments\idea\Editura\Contracultura\imagini\pentagram--alt col.jpg"/>
          <p:cNvPicPr>
            <a:picLocks noChangeAspect="1" noChangeArrowheads="1"/>
          </p:cNvPicPr>
          <p:nvPr/>
        </p:nvPicPr>
        <p:blipFill>
          <a:blip r:embed="rId2"/>
          <a:srcRect/>
          <a:stretch>
            <a:fillRect/>
          </a:stretch>
        </p:blipFill>
        <p:spPr bwMode="auto">
          <a:xfrm>
            <a:off x="2000250" y="714375"/>
            <a:ext cx="5229225" cy="522922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sz="3000" dirty="0" smtClean="0"/>
              <a:t>The Western Concept of Transition</a:t>
            </a:r>
            <a:endParaRPr lang="en-US" sz="3000" dirty="0" smtClean="0"/>
          </a:p>
        </p:txBody>
      </p:sp>
      <p:sp>
        <p:nvSpPr>
          <p:cNvPr id="57347" name="Content Placeholder 2"/>
          <p:cNvSpPr>
            <a:spLocks noGrp="1"/>
          </p:cNvSpPr>
          <p:nvPr>
            <p:ph idx="1"/>
          </p:nvPr>
        </p:nvSpPr>
        <p:spPr/>
        <p:txBody>
          <a:bodyPr>
            <a:normAutofit lnSpcReduction="10000"/>
          </a:bodyPr>
          <a:lstStyle/>
          <a:p>
            <a:r>
              <a:rPr lang="en-US" sz="2000" b="1" dirty="0" smtClean="0"/>
              <a:t>Transition</a:t>
            </a:r>
            <a:r>
              <a:rPr lang="en-US" sz="2000" dirty="0" smtClean="0"/>
              <a:t> </a:t>
            </a:r>
            <a:r>
              <a:rPr lang="en-US" sz="2000" dirty="0" smtClean="0"/>
              <a:t>has been the dominant </a:t>
            </a:r>
            <a:r>
              <a:rPr lang="ro-RO" sz="2000" dirty="0" smtClean="0"/>
              <a:t>operative </a:t>
            </a:r>
            <a:r>
              <a:rPr lang="en-US" sz="2000" dirty="0" smtClean="0"/>
              <a:t>concept </a:t>
            </a:r>
            <a:r>
              <a:rPr lang="ro-RO" sz="2000" dirty="0" smtClean="0"/>
              <a:t>giving the </a:t>
            </a:r>
            <a:r>
              <a:rPr lang="en-US" sz="2000" dirty="0" smtClean="0"/>
              <a:t>direction of the systemic, paradigmatic </a:t>
            </a:r>
            <a:r>
              <a:rPr lang="en-US" sz="2000" dirty="0" smtClean="0"/>
              <a:t>changes followed in Central and Eastern Europe </a:t>
            </a:r>
            <a:r>
              <a:rPr lang="en-US" sz="2000" dirty="0" smtClean="0"/>
              <a:t>after 1989, from the “bankruptcy” and “crimes” of state communism towards the “normalcy” of Western liberal democracy and capitalism </a:t>
            </a:r>
            <a:r>
              <a:rPr lang="en-US" sz="2000" dirty="0" smtClean="0"/>
              <a:t>(cf. Jeffrey </a:t>
            </a:r>
            <a:r>
              <a:rPr lang="en-US" sz="2000" dirty="0" smtClean="0"/>
              <a:t>Sachs).</a:t>
            </a:r>
          </a:p>
          <a:p>
            <a:endParaRPr lang="en-US" sz="2000" dirty="0" smtClean="0"/>
          </a:p>
          <a:p>
            <a:r>
              <a:rPr lang="en-US" sz="2000" dirty="0" smtClean="0"/>
              <a:t>Wilhelm von Humboldt, talking about the “Greek miracle“ while the Atlantic Slave Trade was still going on (1781): </a:t>
            </a:r>
            <a:r>
              <a:rPr lang="ro-RO" sz="2000" dirty="0" smtClean="0"/>
              <a:t>"The free man served by a slave had leisure for athletics, the arts and the sciences“</a:t>
            </a:r>
            <a:r>
              <a:rPr lang="en-US" sz="2000" dirty="0" smtClean="0"/>
              <a:t>; slavery was “</a:t>
            </a:r>
            <a:r>
              <a:rPr lang="ro-RO" sz="2000" dirty="0" smtClean="0"/>
              <a:t>an indispensable means of transition from savagery to civilisation“</a:t>
            </a:r>
            <a:r>
              <a:rPr lang="en-US" sz="2000" dirty="0" smtClean="0"/>
              <a:t>. Interpreted philosophically: the transition of </a:t>
            </a:r>
            <a:r>
              <a:rPr lang="en-US" sz="2000" i="1" dirty="0" smtClean="0"/>
              <a:t>humanity itself</a:t>
            </a:r>
            <a:r>
              <a:rPr lang="en-US" sz="2000" dirty="0" smtClean="0"/>
              <a:t> from a primitive or non-scientific cognition, based purely on sense perception, to a developed form of cognition (such as Plato's theory of Forms or Ideas).</a:t>
            </a:r>
            <a:r>
              <a:rPr lang="ro-RO" sz="2000" dirty="0" smtClean="0"/>
              <a:t> Such a transition requires sacrifice</a:t>
            </a:r>
            <a:r>
              <a:rPr lang="en-US" sz="2000" dirty="0" smtClean="0"/>
              <a:t>: </a:t>
            </a:r>
            <a:r>
              <a:rPr lang="ro-RO" sz="2000" dirty="0" smtClean="0"/>
              <a:t>the </a:t>
            </a:r>
            <a:r>
              <a:rPr lang="en-US" sz="2000" dirty="0" smtClean="0"/>
              <a:t>necessary sacrifice to be performed by the 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fontScale="90000"/>
          </a:bodyPr>
          <a:lstStyle/>
          <a:p>
            <a:r>
              <a:rPr lang="en-US" dirty="0" smtClean="0"/>
              <a:t>The City </a:t>
            </a:r>
            <a:br>
              <a:rPr lang="en-US" dirty="0" smtClean="0"/>
            </a:br>
            <a:r>
              <a:rPr lang="en-US" dirty="0" smtClean="0"/>
              <a:t>as Site of Aesthetic Re-Education</a:t>
            </a:r>
            <a:endParaRPr lang="de-DE" dirty="0"/>
          </a:p>
        </p:txBody>
      </p:sp>
      <p:sp>
        <p:nvSpPr>
          <p:cNvPr id="66563" name="Rectangle 3"/>
          <p:cNvSpPr>
            <a:spLocks noGrp="1" noChangeArrowheads="1"/>
          </p:cNvSpPr>
          <p:nvPr>
            <p:ph type="body" idx="1"/>
          </p:nvPr>
        </p:nvSpPr>
        <p:spPr>
          <a:xfrm>
            <a:off x="457200" y="1600200"/>
            <a:ext cx="8229600" cy="4876800"/>
          </a:xfrm>
        </p:spPr>
        <p:txBody>
          <a:bodyPr>
            <a:noAutofit/>
          </a:bodyPr>
          <a:lstStyle/>
          <a:p>
            <a:pPr>
              <a:lnSpc>
                <a:spcPct val="80000"/>
              </a:lnSpc>
            </a:pPr>
            <a:endParaRPr lang="en-US" sz="2200" dirty="0"/>
          </a:p>
          <a:p>
            <a:pPr>
              <a:lnSpc>
                <a:spcPct val="80000"/>
              </a:lnSpc>
            </a:pPr>
            <a:r>
              <a:rPr lang="de-DE" sz="2200" dirty="0" smtClean="0"/>
              <a:t>the neoliberal model of city development: </a:t>
            </a:r>
          </a:p>
          <a:p>
            <a:pPr>
              <a:lnSpc>
                <a:spcPct val="80000"/>
              </a:lnSpc>
              <a:buNone/>
            </a:pPr>
            <a:r>
              <a:rPr lang="de-DE" sz="2200" dirty="0" smtClean="0"/>
              <a:t>		demolishing &amp; covering the ruins of the socialist civilization + </a:t>
            </a:r>
          </a:p>
          <a:p>
            <a:pPr>
              <a:lnSpc>
                <a:spcPct val="80000"/>
              </a:lnSpc>
              <a:buNone/>
            </a:pPr>
            <a:r>
              <a:rPr lang="de-DE" sz="2200" dirty="0" smtClean="0"/>
              <a:t>		temporary industrial parks + </a:t>
            </a:r>
          </a:p>
          <a:p>
            <a:pPr>
              <a:lnSpc>
                <a:spcPct val="80000"/>
              </a:lnSpc>
              <a:buNone/>
            </a:pPr>
            <a:r>
              <a:rPr lang="de-DE" sz="2200" dirty="0" smtClean="0"/>
              <a:t>		IT  +</a:t>
            </a:r>
          </a:p>
          <a:p>
            <a:pPr>
              <a:lnSpc>
                <a:spcPct val="80000"/>
              </a:lnSpc>
              <a:buNone/>
            </a:pPr>
            <a:r>
              <a:rPr lang="de-DE" sz="2200" dirty="0" smtClean="0"/>
              <a:t>		festivals </a:t>
            </a:r>
          </a:p>
          <a:p>
            <a:pPr>
              <a:lnSpc>
                <a:spcPct val="80000"/>
              </a:lnSpc>
            </a:pPr>
            <a:r>
              <a:rPr lang="de-DE" sz="2200" dirty="0" smtClean="0"/>
              <a:t>the „creative“ </a:t>
            </a:r>
            <a:r>
              <a:rPr lang="ro-RO" sz="2200" dirty="0" smtClean="0"/>
              <a:t>semi-peripheral </a:t>
            </a:r>
            <a:r>
              <a:rPr lang="de-DE" sz="2200" dirty="0" smtClean="0"/>
              <a:t>cities: festivalization</a:t>
            </a:r>
          </a:p>
          <a:p>
            <a:pPr lvl="1">
              <a:lnSpc>
                <a:spcPct val="80000"/>
              </a:lnSpc>
              <a:buNone/>
            </a:pPr>
            <a:r>
              <a:rPr lang="de-DE" sz="1800" dirty="0" smtClean="0"/>
              <a:t>	</a:t>
            </a:r>
            <a:r>
              <a:rPr lang="de-DE" sz="2200" dirty="0" smtClean="0"/>
              <a:t>	instrument for branding the city</a:t>
            </a:r>
          </a:p>
          <a:p>
            <a:pPr lvl="2">
              <a:lnSpc>
                <a:spcPct val="80000"/>
              </a:lnSpc>
              <a:buNone/>
            </a:pPr>
            <a:r>
              <a:rPr lang="de-DE" sz="2200" dirty="0" smtClean="0"/>
              <a:t>logic of temporary  materialization</a:t>
            </a:r>
          </a:p>
          <a:p>
            <a:pPr lvl="2">
              <a:lnSpc>
                <a:spcPct val="80000"/>
              </a:lnSpc>
              <a:buNone/>
            </a:pPr>
            <a:r>
              <a:rPr lang="de-DE" sz="2200" dirty="0" smtClean="0"/>
              <a:t>temporary jobs</a:t>
            </a:r>
          </a:p>
          <a:p>
            <a:pPr lvl="2">
              <a:lnSpc>
                <a:spcPct val="80000"/>
              </a:lnSpc>
              <a:buNone/>
            </a:pPr>
            <a:r>
              <a:rPr lang="de-DE" sz="2200" dirty="0" smtClean="0"/>
              <a:t>increased ease of mimicry  and perceptual training</a:t>
            </a:r>
          </a:p>
          <a:p>
            <a:pPr lvl="2">
              <a:lnSpc>
                <a:spcPct val="80000"/>
              </a:lnSpc>
              <a:buNone/>
            </a:pPr>
            <a:r>
              <a:rPr lang="de-DE" sz="2200" dirty="0" smtClean="0"/>
              <a:t>infusion of Westerners (bodies, wallets, gazes) into the semi-periphery</a:t>
            </a:r>
          </a:p>
          <a:p>
            <a:pPr lvl="2">
              <a:lnSpc>
                <a:spcPct val="80000"/>
              </a:lnSpc>
              <a:buNone/>
            </a:pPr>
            <a:r>
              <a:rPr lang="ro-RO" sz="2200" dirty="0" smtClean="0"/>
              <a:t>stirring </a:t>
            </a:r>
            <a:r>
              <a:rPr lang="de-DE" sz="2200" dirty="0" smtClean="0"/>
              <a:t>the desire for modernity (Sarr)</a:t>
            </a:r>
          </a:p>
          <a:p>
            <a:pPr lvl="2">
              <a:lnSpc>
                <a:spcPct val="80000"/>
              </a:lnSpc>
              <a:buNone/>
            </a:pPr>
            <a:r>
              <a:rPr lang="en-US" sz="2200" dirty="0" smtClean="0"/>
              <a:t>image-heavy</a:t>
            </a:r>
            <a:endParaRPr lang="de-DE" sz="2200" dirty="0" smtClean="0"/>
          </a:p>
          <a:p>
            <a:pPr lvl="2">
              <a:lnSpc>
                <a:spcPct val="80000"/>
              </a:lnSpc>
              <a:buNone/>
            </a:pPr>
            <a:endParaRPr lang="de-DE" sz="2200" dirty="0" smtClean="0"/>
          </a:p>
          <a:p>
            <a:pPr>
              <a:lnSpc>
                <a:spcPct val="80000"/>
              </a:lnSpc>
              <a:buNone/>
            </a:pPr>
            <a:endParaRPr lang="de-DE" sz="2200" dirty="0" smtClean="0"/>
          </a:p>
          <a:p>
            <a:pPr>
              <a:lnSpc>
                <a:spcPct val="80000"/>
              </a:lnSpc>
              <a:buNone/>
            </a:pPr>
            <a:r>
              <a:rPr lang="de-DE" sz="2200" dirty="0" smtClean="0"/>
              <a:t>	</a:t>
            </a:r>
            <a:endParaRPr lang="de-DE" sz="2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Post-Socialist Life of Second-Tier Cities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deindustrialization</a:t>
            </a:r>
          </a:p>
          <a:p>
            <a:pPr>
              <a:buNone/>
            </a:pPr>
            <a:r>
              <a:rPr lang="en-US" dirty="0" smtClean="0"/>
              <a:t>- devaluation</a:t>
            </a:r>
          </a:p>
          <a:p>
            <a:pPr>
              <a:buNone/>
            </a:pPr>
            <a:r>
              <a:rPr lang="en-US" dirty="0" smtClean="0"/>
              <a:t>- major source of labor migration to the West</a:t>
            </a:r>
          </a:p>
          <a:p>
            <a:pPr>
              <a:buNone/>
            </a:pPr>
            <a:r>
              <a:rPr lang="en-US" dirty="0" smtClean="0"/>
              <a:t>- social trauma</a:t>
            </a:r>
          </a:p>
          <a:p>
            <a:pPr>
              <a:buNone/>
            </a:pPr>
            <a:r>
              <a:rPr lang="en-US" dirty="0" smtClean="0"/>
              <a:t>- shrinking cities</a:t>
            </a:r>
          </a:p>
          <a:p>
            <a:pPr>
              <a:buFontTx/>
              <a:buChar char="-"/>
            </a:pPr>
            <a:r>
              <a:rPr lang="en-US" dirty="0" smtClean="0"/>
              <a:t>demographic gaps: 1/4 of the counties have a smaller population than the city of Iasi; entire counties – </a:t>
            </a:r>
            <a:r>
              <a:rPr lang="en-US" dirty="0" err="1" smtClean="0"/>
              <a:t>Covasna</a:t>
            </a:r>
            <a:r>
              <a:rPr lang="en-US" dirty="0" smtClean="0"/>
              <a:t>, </a:t>
            </a:r>
            <a:r>
              <a:rPr lang="en-US" dirty="0" err="1" smtClean="0"/>
              <a:t>Mehedinti</a:t>
            </a:r>
            <a:r>
              <a:rPr lang="en-US" dirty="0" smtClean="0"/>
              <a:t>, </a:t>
            </a:r>
            <a:r>
              <a:rPr lang="en-US" dirty="0" err="1" smtClean="0"/>
              <a:t>Tulcea</a:t>
            </a:r>
            <a:r>
              <a:rPr lang="en-US" dirty="0" smtClean="0"/>
              <a:t>, </a:t>
            </a:r>
            <a:r>
              <a:rPr lang="en-US" dirty="0" err="1" smtClean="0"/>
              <a:t>Ialomita</a:t>
            </a:r>
            <a:r>
              <a:rPr lang="en-US" dirty="0" smtClean="0"/>
              <a:t> – have less people than medium-size cities like Brasov; counties  like </a:t>
            </a:r>
            <a:r>
              <a:rPr lang="en-US" dirty="0" err="1" smtClean="0"/>
              <a:t>Cluj</a:t>
            </a:r>
            <a:r>
              <a:rPr lang="en-US" dirty="0" smtClean="0"/>
              <a:t>, Iasi, </a:t>
            </a:r>
            <a:r>
              <a:rPr lang="en-US" dirty="0" err="1" smtClean="0"/>
              <a:t>Prahova</a:t>
            </a:r>
            <a:r>
              <a:rPr lang="en-US" dirty="0" smtClean="0"/>
              <a:t> have ca. 1.000.000 people</a:t>
            </a:r>
          </a:p>
          <a:p>
            <a:pPr>
              <a:buNone/>
            </a:pPr>
            <a:r>
              <a:rPr lang="en-US" dirty="0" smtClean="0"/>
              <a:t>    -&gt; reproduction of inequalities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Post-Socialist Life of Second-Tier Cities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Parliamentary Elections 2024</a:t>
            </a:r>
          </a:p>
          <a:p>
            <a:pPr>
              <a:buNone/>
            </a:pPr>
            <a:endParaRPr lang="en-US" dirty="0" smtClean="0"/>
          </a:p>
          <a:p>
            <a:pPr>
              <a:buNone/>
            </a:pPr>
            <a:r>
              <a:rPr lang="en-US" dirty="0" smtClean="0"/>
              <a:t>PSD 22% (2.065.087 votes)</a:t>
            </a:r>
          </a:p>
          <a:p>
            <a:pPr>
              <a:buNone/>
            </a:pPr>
            <a:r>
              <a:rPr lang="en-US" dirty="0" smtClean="0"/>
              <a:t>AUR 18% (1.694.705 votes)</a:t>
            </a:r>
          </a:p>
          <a:p>
            <a:pPr>
              <a:buNone/>
            </a:pPr>
            <a:r>
              <a:rPr lang="en-US" dirty="0" smtClean="0"/>
              <a:t>PNL 14%</a:t>
            </a:r>
          </a:p>
          <a:p>
            <a:pPr>
              <a:buNone/>
            </a:pPr>
            <a:r>
              <a:rPr lang="en-US" dirty="0" smtClean="0"/>
              <a:t>USR 12%</a:t>
            </a:r>
          </a:p>
          <a:p>
            <a:pPr>
              <a:buNone/>
            </a:pPr>
            <a:r>
              <a:rPr lang="en-US" dirty="0" smtClean="0"/>
              <a:t>SOS Romania 7%</a:t>
            </a:r>
          </a:p>
          <a:p>
            <a:pPr>
              <a:buNone/>
            </a:pPr>
            <a:r>
              <a:rPr lang="en-US" dirty="0" smtClean="0"/>
              <a:t>POT 6%</a:t>
            </a:r>
          </a:p>
          <a:p>
            <a:pPr>
              <a:buNone/>
            </a:pPr>
            <a:r>
              <a:rPr lang="en-US" dirty="0" smtClean="0"/>
              <a:t>UDMR 6%</a:t>
            </a:r>
          </a:p>
          <a:p>
            <a:pPr>
              <a:buNone/>
            </a:pPr>
            <a:endParaRPr lang="en-US"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sz="3000" dirty="0" smtClean="0"/>
              <a:t>Aesthetic Categories </a:t>
            </a:r>
            <a:br>
              <a:rPr lang="en-US" sz="3000" dirty="0" smtClean="0"/>
            </a:br>
            <a:r>
              <a:rPr lang="en-US" sz="3000" dirty="0" smtClean="0"/>
              <a:t>of “Post-socialist” History: </a:t>
            </a:r>
            <a:br>
              <a:rPr lang="en-US" sz="3000" dirty="0" smtClean="0"/>
            </a:br>
            <a:r>
              <a:rPr lang="en-US" sz="3000" dirty="0" smtClean="0"/>
              <a:t>The “After 1989”</a:t>
            </a:r>
            <a:endParaRPr lang="en-US" sz="3000" dirty="0"/>
          </a:p>
        </p:txBody>
      </p:sp>
      <p:sp>
        <p:nvSpPr>
          <p:cNvPr id="13315" name="Rectangle 3"/>
          <p:cNvSpPr>
            <a:spLocks noGrp="1" noChangeArrowheads="1"/>
          </p:cNvSpPr>
          <p:nvPr>
            <p:ph type="body" idx="1"/>
          </p:nvPr>
        </p:nvSpPr>
        <p:spPr/>
        <p:txBody>
          <a:bodyPr>
            <a:normAutofit fontScale="92500" lnSpcReduction="10000"/>
          </a:bodyPr>
          <a:lstStyle/>
          <a:p>
            <a:pPr>
              <a:lnSpc>
                <a:spcPct val="90000"/>
              </a:lnSpc>
            </a:pPr>
            <a:r>
              <a:rPr lang="en-US" sz="2800" dirty="0"/>
              <a:t>from past to future</a:t>
            </a:r>
          </a:p>
          <a:p>
            <a:pPr>
              <a:lnSpc>
                <a:spcPct val="90000"/>
              </a:lnSpc>
            </a:pPr>
            <a:r>
              <a:rPr lang="en-US" sz="2800" dirty="0"/>
              <a:t>from behind the Iron Curtain to the Free World </a:t>
            </a:r>
          </a:p>
          <a:p>
            <a:pPr>
              <a:lnSpc>
                <a:spcPct val="90000"/>
              </a:lnSpc>
            </a:pPr>
            <a:r>
              <a:rPr lang="en-US" sz="2800" dirty="0"/>
              <a:t>from "bankruptcy" to “efficiency“</a:t>
            </a:r>
          </a:p>
          <a:p>
            <a:pPr>
              <a:lnSpc>
                <a:spcPct val="90000"/>
              </a:lnSpc>
            </a:pPr>
            <a:r>
              <a:rPr lang="en-US" sz="2800" dirty="0"/>
              <a:t>from communism to capitalism</a:t>
            </a:r>
          </a:p>
          <a:p>
            <a:pPr>
              <a:lnSpc>
                <a:spcPct val="90000"/>
              </a:lnSpc>
            </a:pPr>
            <a:r>
              <a:rPr lang="en-US" sz="2800" dirty="0"/>
              <a:t>from totalitarianism to democracy</a:t>
            </a:r>
          </a:p>
          <a:p>
            <a:pPr>
              <a:lnSpc>
                <a:spcPct val="90000"/>
              </a:lnSpc>
            </a:pPr>
            <a:r>
              <a:rPr lang="en-US" sz="2800" dirty="0"/>
              <a:t>from tyranny to freedom</a:t>
            </a:r>
          </a:p>
          <a:p>
            <a:pPr>
              <a:lnSpc>
                <a:spcPct val="90000"/>
              </a:lnSpc>
            </a:pPr>
            <a:r>
              <a:rPr lang="en-US" sz="2800" dirty="0"/>
              <a:t>from madness to normalcy</a:t>
            </a:r>
          </a:p>
          <a:p>
            <a:pPr>
              <a:lnSpc>
                <a:spcPct val="90000"/>
              </a:lnSpc>
            </a:pPr>
            <a:r>
              <a:rPr lang="en-US" sz="2800" dirty="0"/>
              <a:t>from backwardness to civilization</a:t>
            </a:r>
          </a:p>
          <a:p>
            <a:pPr>
              <a:lnSpc>
                <a:spcPct val="90000"/>
              </a:lnSpc>
            </a:pPr>
            <a:r>
              <a:rPr lang="en-US" sz="2800" dirty="0"/>
              <a:t>from East to </a:t>
            </a:r>
            <a:r>
              <a:rPr lang="en-US" sz="2800" dirty="0" smtClean="0"/>
              <a:t>West</a:t>
            </a:r>
          </a:p>
          <a:p>
            <a:pPr>
              <a:lnSpc>
                <a:spcPct val="90000"/>
              </a:lnSpc>
              <a:buNone/>
            </a:pPr>
            <a:r>
              <a:rPr lang="en-US" sz="2800" dirty="0" smtClean="0"/>
              <a:t>		</a:t>
            </a:r>
          </a:p>
          <a:p>
            <a:pPr>
              <a:lnSpc>
                <a:spcPct val="90000"/>
              </a:lnSpc>
              <a:buNone/>
            </a:pPr>
            <a:r>
              <a:rPr lang="en-US" sz="2800" smtClean="0"/>
              <a:t>			</a:t>
            </a:r>
            <a:r>
              <a:rPr lang="en-US" sz="2400" smtClean="0"/>
              <a:t>OT</a:t>
            </a:r>
            <a:r>
              <a:rPr lang="en-US" sz="2400" dirty="0" smtClean="0"/>
              <a:t>, </a:t>
            </a:r>
            <a:r>
              <a:rPr lang="en-US" sz="2400" i="1" dirty="0" smtClean="0"/>
              <a:t>A Cultural History of the Transition </a:t>
            </a:r>
            <a:r>
              <a:rPr lang="en-US" sz="2400" i="1" smtClean="0"/>
              <a:t>to Capitalism</a:t>
            </a:r>
            <a:r>
              <a:rPr lang="en-US" sz="2800" smtClean="0"/>
              <a:t> </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457200" y="857250"/>
            <a:ext cx="8229600" cy="5268913"/>
          </a:xfrm>
        </p:spPr>
        <p:txBody>
          <a:bodyPr/>
          <a:lstStyle/>
          <a:p>
            <a:pPr lvl="1" eaLnBrk="1" hangingPunct="1">
              <a:buFontTx/>
              <a:buNone/>
            </a:pPr>
            <a:r>
              <a:rPr lang="de-DE" altLang="en-US" sz="2000" dirty="0" smtClean="0"/>
              <a:t>FOUR HISTORICAL ANCHORS </a:t>
            </a:r>
          </a:p>
          <a:p>
            <a:pPr lvl="1" eaLnBrk="1" hangingPunct="1">
              <a:buFontTx/>
              <a:buNone/>
            </a:pPr>
            <a:r>
              <a:rPr lang="de-DE" altLang="en-US" sz="2000" dirty="0" smtClean="0"/>
              <a:t>RELATING DECOLONIALLY TO EASTERN EUROPE</a:t>
            </a:r>
          </a:p>
          <a:p>
            <a:pPr lvl="1" eaLnBrk="1" hangingPunct="1">
              <a:buFontTx/>
              <a:buNone/>
            </a:pPr>
            <a:endParaRPr lang="de-DE" altLang="en-US" sz="2000" dirty="0" smtClean="0"/>
          </a:p>
          <a:p>
            <a:pPr lvl="1" eaLnBrk="1" hangingPunct="1">
              <a:buFontTx/>
              <a:buNone/>
            </a:pPr>
            <a:r>
              <a:rPr lang="de-DE" altLang="en-US" sz="2000" dirty="0" smtClean="0"/>
              <a:t>Socialism</a:t>
            </a:r>
            <a:endParaRPr lang="de-DE" altLang="en-US" sz="2000" dirty="0" smtClean="0"/>
          </a:p>
          <a:p>
            <a:pPr lvl="1" algn="ctr" eaLnBrk="1" hangingPunct="1">
              <a:buFontTx/>
              <a:buNone/>
            </a:pPr>
            <a:endParaRPr lang="de-DE" altLang="en-US" sz="2000"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6324600"/>
          </a:xfrm>
        </p:spPr>
        <p:txBody>
          <a:bodyPr>
            <a:normAutofit/>
          </a:bodyPr>
          <a:lstStyle/>
          <a:p>
            <a:pPr algn="l"/>
            <a:r>
              <a:rPr lang="en-US" sz="2200" dirty="0" smtClean="0"/>
              <a:t>POLITICAL </a:t>
            </a:r>
            <a:r>
              <a:rPr lang="en-US" sz="2200" dirty="0" smtClean="0"/>
              <a:t>THEORY OF DECOLONIZATION </a:t>
            </a:r>
            <a:r>
              <a:rPr lang="en-US" sz="2200" dirty="0"/>
              <a:t/>
            </a:r>
            <a:br>
              <a:rPr lang="en-US" sz="2200" dirty="0"/>
            </a:br>
            <a:r>
              <a:rPr lang="en-US" sz="2000" dirty="0"/>
              <a:t/>
            </a:r>
            <a:br>
              <a:rPr lang="en-US" sz="2000" dirty="0"/>
            </a:br>
            <a:r>
              <a:rPr lang="en-US" sz="1300" dirty="0"/>
              <a:t>1954 Marcel Willard, </a:t>
            </a:r>
            <a:r>
              <a:rPr lang="en-US" sz="1300" dirty="0" err="1"/>
              <a:t>Marşul</a:t>
            </a:r>
            <a:r>
              <a:rPr lang="en-US" sz="1300" dirty="0"/>
              <a:t> </a:t>
            </a:r>
            <a:br>
              <a:rPr lang="en-US" sz="1300" dirty="0"/>
            </a:br>
            <a:r>
              <a:rPr lang="en-US" sz="1300" dirty="0"/>
              <a:t>1954 S. M. </a:t>
            </a:r>
            <a:r>
              <a:rPr lang="en-US" sz="1300" dirty="0" err="1"/>
              <a:t>Melman</a:t>
            </a:r>
            <a:r>
              <a:rPr lang="en-US" sz="1300" dirty="0"/>
              <a:t> - </a:t>
            </a:r>
            <a:r>
              <a:rPr lang="en-US" sz="1300" dirty="0" err="1"/>
              <a:t>Economia</a:t>
            </a:r>
            <a:r>
              <a:rPr lang="en-US" sz="1300" dirty="0"/>
              <a:t> </a:t>
            </a:r>
            <a:r>
              <a:rPr lang="en-US" sz="1300" dirty="0" err="1"/>
              <a:t>Indiei</a:t>
            </a:r>
            <a:r>
              <a:rPr lang="en-US" sz="1300" dirty="0"/>
              <a:t> </a:t>
            </a:r>
            <a:r>
              <a:rPr lang="en-US" sz="1300" dirty="0" err="1"/>
              <a:t>si</a:t>
            </a:r>
            <a:r>
              <a:rPr lang="en-US" sz="1300" dirty="0"/>
              <a:t> </a:t>
            </a:r>
            <a:r>
              <a:rPr lang="en-US" sz="1300" dirty="0" err="1"/>
              <a:t>politica</a:t>
            </a:r>
            <a:r>
              <a:rPr lang="en-US" sz="1300" dirty="0"/>
              <a:t> </a:t>
            </a:r>
            <a:r>
              <a:rPr lang="en-US" sz="1300" dirty="0" err="1"/>
              <a:t>imperialismului</a:t>
            </a:r>
            <a:r>
              <a:rPr lang="en-US" sz="1300" dirty="0"/>
              <a:t> </a:t>
            </a:r>
            <a:r>
              <a:rPr lang="en-US" sz="1300" dirty="0" err="1"/>
              <a:t>englez</a:t>
            </a:r>
            <a:r>
              <a:rPr lang="en-US" sz="1300" dirty="0"/>
              <a:t/>
            </a:r>
            <a:br>
              <a:rPr lang="en-US" sz="1300" dirty="0"/>
            </a:br>
            <a:r>
              <a:rPr lang="en-US" sz="1300" dirty="0"/>
              <a:t>1955 P. S. </a:t>
            </a:r>
            <a:r>
              <a:rPr lang="en-US" sz="1300" dirty="0" err="1"/>
              <a:t>Romaskin</a:t>
            </a:r>
            <a:r>
              <a:rPr lang="en-US" sz="1300" dirty="0"/>
              <a:t> - </a:t>
            </a:r>
            <a:r>
              <a:rPr lang="en-US" sz="1300" dirty="0" err="1"/>
              <a:t>Crimele</a:t>
            </a:r>
            <a:r>
              <a:rPr lang="en-US" sz="1300" dirty="0"/>
              <a:t> de </a:t>
            </a:r>
            <a:r>
              <a:rPr lang="en-US" sz="1300" dirty="0" err="1"/>
              <a:t>razboi</a:t>
            </a:r>
            <a:r>
              <a:rPr lang="en-US" sz="1300" dirty="0"/>
              <a:t> ale </a:t>
            </a:r>
            <a:r>
              <a:rPr lang="en-US" sz="1300" dirty="0" err="1"/>
              <a:t>imperialismului</a:t>
            </a:r>
            <a:r>
              <a:rPr lang="en-US" sz="1300" dirty="0"/>
              <a:t/>
            </a:r>
            <a:br>
              <a:rPr lang="en-US" sz="1300" dirty="0"/>
            </a:br>
            <a:r>
              <a:rPr lang="en-US" sz="1300" dirty="0"/>
              <a:t>1958 Vladimir </a:t>
            </a:r>
            <a:r>
              <a:rPr lang="en-US" sz="1300" dirty="0" err="1"/>
              <a:t>Ilici</a:t>
            </a:r>
            <a:r>
              <a:rPr lang="en-US" sz="1300" dirty="0"/>
              <a:t> Lenin - </a:t>
            </a:r>
            <a:r>
              <a:rPr lang="en-US" sz="1300" dirty="0" err="1"/>
              <a:t>Despre</a:t>
            </a:r>
            <a:r>
              <a:rPr lang="en-US" sz="1300" dirty="0"/>
              <a:t> </a:t>
            </a:r>
            <a:r>
              <a:rPr lang="en-US" sz="1300" dirty="0" err="1"/>
              <a:t>problema</a:t>
            </a:r>
            <a:r>
              <a:rPr lang="en-US" sz="1300" dirty="0"/>
              <a:t> </a:t>
            </a:r>
            <a:r>
              <a:rPr lang="en-US" sz="1300" dirty="0" err="1"/>
              <a:t>nationala</a:t>
            </a:r>
            <a:r>
              <a:rPr lang="en-US" sz="1300" dirty="0"/>
              <a:t> </a:t>
            </a:r>
            <a:r>
              <a:rPr lang="en-US" sz="1300" dirty="0" err="1"/>
              <a:t>si</a:t>
            </a:r>
            <a:r>
              <a:rPr lang="en-US" sz="1300" dirty="0"/>
              <a:t> national-</a:t>
            </a:r>
            <a:r>
              <a:rPr lang="en-US" sz="1300" dirty="0" err="1"/>
              <a:t>coloniala</a:t>
            </a:r>
            <a:r>
              <a:rPr lang="en-US" sz="1300" dirty="0"/>
              <a:t/>
            </a:r>
            <a:br>
              <a:rPr lang="en-US" sz="1300" dirty="0"/>
            </a:br>
            <a:r>
              <a:rPr lang="en-US" sz="1300" dirty="0"/>
              <a:t>1960 Vladimir </a:t>
            </a:r>
            <a:r>
              <a:rPr lang="en-US" sz="1300" dirty="0" err="1"/>
              <a:t>Ilici</a:t>
            </a:r>
            <a:r>
              <a:rPr lang="en-US" sz="1300" dirty="0"/>
              <a:t> Lenin - </a:t>
            </a:r>
            <a:r>
              <a:rPr lang="en-US" sz="1300" dirty="0" err="1"/>
              <a:t>Imperialismul</a:t>
            </a:r>
            <a:r>
              <a:rPr lang="en-US" sz="1300" dirty="0"/>
              <a:t>, </a:t>
            </a:r>
            <a:r>
              <a:rPr lang="en-US" sz="1300" dirty="0" err="1"/>
              <a:t>stadiul</a:t>
            </a:r>
            <a:r>
              <a:rPr lang="en-US" sz="1300" dirty="0"/>
              <a:t> </a:t>
            </a:r>
            <a:r>
              <a:rPr lang="en-US" sz="1300" dirty="0" err="1"/>
              <a:t>cel</a:t>
            </a:r>
            <a:r>
              <a:rPr lang="en-US" sz="1300" dirty="0"/>
              <a:t> </a:t>
            </a:r>
            <a:r>
              <a:rPr lang="en-US" sz="1300" dirty="0" err="1"/>
              <a:t>mai</a:t>
            </a:r>
            <a:r>
              <a:rPr lang="en-US" sz="1300" dirty="0"/>
              <a:t> </a:t>
            </a:r>
            <a:r>
              <a:rPr lang="en-US" sz="1300" dirty="0" err="1"/>
              <a:t>inalt</a:t>
            </a:r>
            <a:r>
              <a:rPr lang="en-US" sz="1300" dirty="0"/>
              <a:t> al </a:t>
            </a:r>
            <a:r>
              <a:rPr lang="en-US" sz="1300" dirty="0" err="1"/>
              <a:t>capitalismului</a:t>
            </a:r>
            <a:r>
              <a:rPr lang="en-US" sz="1300" dirty="0"/>
              <a:t/>
            </a:r>
            <a:br>
              <a:rPr lang="en-US" sz="1300" dirty="0"/>
            </a:br>
            <a:r>
              <a:rPr lang="en-US" sz="1300" dirty="0"/>
              <a:t>1958 </a:t>
            </a:r>
            <a:r>
              <a:rPr lang="en-US" sz="1300" dirty="0" err="1"/>
              <a:t>Kwame</a:t>
            </a:r>
            <a:r>
              <a:rPr lang="en-US" sz="1300" dirty="0"/>
              <a:t> Nkrumah – </a:t>
            </a:r>
            <a:r>
              <a:rPr lang="en-US" sz="1300" dirty="0" err="1"/>
              <a:t>Autobiografie</a:t>
            </a:r>
            <a:r>
              <a:rPr lang="en-US" sz="1300" dirty="0"/>
              <a:t>. </a:t>
            </a:r>
            <a:r>
              <a:rPr lang="en-US" sz="1300" dirty="0" err="1"/>
              <a:t>Mesaj</a:t>
            </a:r>
            <a:r>
              <a:rPr lang="en-US" sz="1300" dirty="0"/>
              <a:t> din Ghana</a:t>
            </a:r>
            <a:br>
              <a:rPr lang="en-US" sz="1300" dirty="0"/>
            </a:br>
            <a:r>
              <a:rPr lang="en-US" sz="1300" dirty="0"/>
              <a:t>1961 </a:t>
            </a:r>
            <a:r>
              <a:rPr lang="en-US" sz="1300" dirty="0" err="1"/>
              <a:t>Gh</a:t>
            </a:r>
            <a:r>
              <a:rPr lang="en-US" sz="1300" dirty="0"/>
              <a:t>. </a:t>
            </a:r>
            <a:r>
              <a:rPr lang="en-US" sz="1300" dirty="0" err="1"/>
              <a:t>Badrus</a:t>
            </a:r>
            <a:r>
              <a:rPr lang="en-US" sz="1300" dirty="0"/>
              <a:t> - </a:t>
            </a:r>
            <a:r>
              <a:rPr lang="en-US" sz="1300" dirty="0" err="1"/>
              <a:t>Invatatura</a:t>
            </a:r>
            <a:r>
              <a:rPr lang="en-US" sz="1300" dirty="0"/>
              <a:t> </a:t>
            </a:r>
            <a:r>
              <a:rPr lang="en-US" sz="1300" dirty="0" err="1"/>
              <a:t>leninista</a:t>
            </a:r>
            <a:r>
              <a:rPr lang="en-US" sz="1300" dirty="0"/>
              <a:t> </a:t>
            </a:r>
            <a:r>
              <a:rPr lang="en-US" sz="1300" dirty="0" err="1"/>
              <a:t>despre</a:t>
            </a:r>
            <a:r>
              <a:rPr lang="en-US" sz="1300" dirty="0"/>
              <a:t> imperialism </a:t>
            </a:r>
            <a:r>
              <a:rPr lang="en-US" sz="1300" dirty="0" err="1"/>
              <a:t>si</a:t>
            </a:r>
            <a:r>
              <a:rPr lang="en-US" sz="1300" dirty="0"/>
              <a:t> </a:t>
            </a:r>
            <a:r>
              <a:rPr lang="en-US" sz="1300" dirty="0" err="1"/>
              <a:t>despre</a:t>
            </a:r>
            <a:r>
              <a:rPr lang="en-US" sz="1300" dirty="0"/>
              <a:t> </a:t>
            </a:r>
            <a:r>
              <a:rPr lang="en-US" sz="1300" dirty="0" err="1"/>
              <a:t>criza</a:t>
            </a:r>
            <a:r>
              <a:rPr lang="en-US" sz="1300" dirty="0"/>
              <a:t> </a:t>
            </a:r>
            <a:r>
              <a:rPr lang="en-US" sz="1300" dirty="0" err="1"/>
              <a:t>generala</a:t>
            </a:r>
            <a:r>
              <a:rPr lang="en-US" sz="1300" dirty="0"/>
              <a:t> a </a:t>
            </a:r>
            <a:r>
              <a:rPr lang="en-US" sz="1300" dirty="0" err="1"/>
              <a:t>capitalismului</a:t>
            </a:r>
            <a:r>
              <a:rPr lang="en-US" sz="1300" dirty="0"/>
              <a:t/>
            </a:r>
            <a:br>
              <a:rPr lang="en-US" sz="1300" dirty="0"/>
            </a:br>
            <a:r>
              <a:rPr lang="en-US" sz="1300" dirty="0"/>
              <a:t>1962 </a:t>
            </a:r>
            <a:r>
              <a:rPr lang="en-US" sz="1300" dirty="0" err="1"/>
              <a:t>Gh</a:t>
            </a:r>
            <a:r>
              <a:rPr lang="en-US" sz="1300" dirty="0"/>
              <a:t>. </a:t>
            </a:r>
            <a:r>
              <a:rPr lang="en-US" sz="1300" dirty="0" err="1"/>
              <a:t>Badruş</a:t>
            </a:r>
            <a:r>
              <a:rPr lang="en-US" sz="1300" dirty="0"/>
              <a:t>, </a:t>
            </a:r>
            <a:r>
              <a:rPr lang="en-US" sz="1300" dirty="0" err="1"/>
              <a:t>Mişcarea</a:t>
            </a:r>
            <a:r>
              <a:rPr lang="en-US" sz="1300" dirty="0"/>
              <a:t> de </a:t>
            </a:r>
            <a:r>
              <a:rPr lang="en-US" sz="1300" dirty="0" err="1"/>
              <a:t>eliberare</a:t>
            </a:r>
            <a:r>
              <a:rPr lang="en-US" sz="1300" dirty="0"/>
              <a:t> </a:t>
            </a:r>
            <a:r>
              <a:rPr lang="en-US" sz="1300" dirty="0" err="1"/>
              <a:t>naţională</a:t>
            </a:r>
            <a:r>
              <a:rPr lang="en-US" sz="1300" dirty="0"/>
              <a:t/>
            </a:r>
            <a:br>
              <a:rPr lang="en-US" sz="1300" dirty="0"/>
            </a:br>
            <a:r>
              <a:rPr lang="en-US" sz="1300" dirty="0"/>
              <a:t>1965 Colin </a:t>
            </a:r>
            <a:r>
              <a:rPr lang="en-US" sz="1300" dirty="0" err="1"/>
              <a:t>Legum</a:t>
            </a:r>
            <a:r>
              <a:rPr lang="en-US" sz="1300" dirty="0"/>
              <a:t>, Pan-</a:t>
            </a:r>
            <a:r>
              <a:rPr lang="en-US" sz="1300" dirty="0" err="1"/>
              <a:t>Africanism</a:t>
            </a:r>
            <a:r>
              <a:rPr lang="en-US" sz="1300" dirty="0"/>
              <a:t>. A Short Political Guide</a:t>
            </a:r>
            <a:br>
              <a:rPr lang="en-US" sz="1300" dirty="0"/>
            </a:br>
            <a:r>
              <a:rPr lang="en-US" sz="1300" dirty="0"/>
              <a:t>1960 Jacques </a:t>
            </a:r>
            <a:r>
              <a:rPr lang="en-US" sz="1300" dirty="0" err="1"/>
              <a:t>Arnault</a:t>
            </a:r>
            <a:r>
              <a:rPr lang="en-US" sz="1300" dirty="0"/>
              <a:t> - </a:t>
            </a:r>
            <a:r>
              <a:rPr lang="en-US" sz="1300" dirty="0" err="1"/>
              <a:t>Procesul</a:t>
            </a:r>
            <a:r>
              <a:rPr lang="en-US" sz="1300" dirty="0"/>
              <a:t> </a:t>
            </a:r>
            <a:r>
              <a:rPr lang="en-US" sz="1300" dirty="0" err="1"/>
              <a:t>colonialismului</a:t>
            </a:r>
            <a:r>
              <a:rPr lang="en-US" sz="1300" dirty="0"/>
              <a:t> (tr.)</a:t>
            </a:r>
            <a:br>
              <a:rPr lang="en-US" sz="1300" dirty="0"/>
            </a:br>
            <a:r>
              <a:rPr lang="en-US" sz="1300" dirty="0"/>
              <a:t>1962 Friedrich Engels, Karl Marx - </a:t>
            </a:r>
            <a:r>
              <a:rPr lang="en-US" sz="1300" dirty="0" err="1"/>
              <a:t>Despre</a:t>
            </a:r>
            <a:r>
              <a:rPr lang="en-US" sz="1300" dirty="0"/>
              <a:t> </a:t>
            </a:r>
            <a:r>
              <a:rPr lang="en-US" sz="1300" dirty="0" err="1"/>
              <a:t>sistemul</a:t>
            </a:r>
            <a:r>
              <a:rPr lang="en-US" sz="1300" dirty="0"/>
              <a:t> colonial al </a:t>
            </a:r>
            <a:r>
              <a:rPr lang="en-US" sz="1300" dirty="0" err="1"/>
              <a:t>capitalismului</a:t>
            </a:r>
            <a:r>
              <a:rPr lang="en-US" sz="1300" dirty="0"/>
              <a:t/>
            </a:r>
            <a:br>
              <a:rPr lang="en-US" sz="1300" dirty="0"/>
            </a:br>
            <a:r>
              <a:rPr lang="en-US" sz="1300" dirty="0"/>
              <a:t>1962 I. </a:t>
            </a:r>
            <a:r>
              <a:rPr lang="en-US" sz="1300" dirty="0" err="1"/>
              <a:t>Anghel</a:t>
            </a:r>
            <a:r>
              <a:rPr lang="en-US" sz="1300" dirty="0"/>
              <a:t> - </a:t>
            </a:r>
            <a:r>
              <a:rPr lang="en-US" sz="1300" dirty="0" err="1"/>
              <a:t>Neocolonialismul</a:t>
            </a:r>
            <a:r>
              <a:rPr lang="en-US" sz="1300" dirty="0"/>
              <a:t>. </a:t>
            </a:r>
            <a:r>
              <a:rPr lang="en-US" sz="1300" dirty="0" err="1"/>
              <a:t>Fapte</a:t>
            </a:r>
            <a:r>
              <a:rPr lang="en-US" sz="1300" dirty="0"/>
              <a:t> </a:t>
            </a:r>
            <a:r>
              <a:rPr lang="en-US" sz="1300" dirty="0" err="1"/>
              <a:t>si</a:t>
            </a:r>
            <a:r>
              <a:rPr lang="en-US" sz="1300" dirty="0"/>
              <a:t> </a:t>
            </a:r>
            <a:r>
              <a:rPr lang="en-US" sz="1300" dirty="0" err="1"/>
              <a:t>teorii</a:t>
            </a:r>
            <a:r>
              <a:rPr lang="en-US" sz="1300" dirty="0"/>
              <a:t> </a:t>
            </a:r>
            <a:r>
              <a:rPr lang="en-US" sz="1300" dirty="0" err="1"/>
              <a:t>economice</a:t>
            </a:r>
            <a:r>
              <a:rPr lang="en-US" sz="1300" dirty="0"/>
              <a:t/>
            </a:r>
            <a:br>
              <a:rPr lang="en-US" sz="1300" dirty="0"/>
            </a:br>
            <a:r>
              <a:rPr lang="en-US" sz="1300" dirty="0"/>
              <a:t>1968 E. S. Sachs - </a:t>
            </a:r>
            <a:r>
              <a:rPr lang="en-US" sz="1300" dirty="0" err="1"/>
              <a:t>Anatomia</a:t>
            </a:r>
            <a:r>
              <a:rPr lang="en-US" sz="1300" dirty="0"/>
              <a:t> </a:t>
            </a:r>
            <a:r>
              <a:rPr lang="en-US" sz="1300" dirty="0" err="1"/>
              <a:t>apartheidului</a:t>
            </a:r>
            <a:r>
              <a:rPr lang="en-US" sz="1300" dirty="0"/>
              <a:t> (tr.)</a:t>
            </a:r>
            <a:br>
              <a:rPr lang="en-US" sz="1300" dirty="0"/>
            </a:br>
            <a:r>
              <a:rPr lang="en-US" sz="1300" dirty="0"/>
              <a:t>1972, </a:t>
            </a:r>
            <a:r>
              <a:rPr lang="en-US" sz="1300" dirty="0" err="1"/>
              <a:t>Radu</a:t>
            </a:r>
            <a:r>
              <a:rPr lang="en-US" sz="1300" dirty="0"/>
              <a:t> </a:t>
            </a:r>
            <a:r>
              <a:rPr lang="en-US" sz="1300" dirty="0" err="1"/>
              <a:t>Vasiliu</a:t>
            </a:r>
            <a:r>
              <a:rPr lang="en-US" sz="1300" dirty="0"/>
              <a:t>, </a:t>
            </a:r>
            <a:r>
              <a:rPr lang="en-US" sz="1300" dirty="0" err="1"/>
              <a:t>Decolonizarea</a:t>
            </a:r>
            <a:r>
              <a:rPr lang="en-US" sz="1300" dirty="0"/>
              <a:t> </a:t>
            </a:r>
            <a:r>
              <a:rPr lang="en-US" sz="1300" dirty="0" err="1"/>
              <a:t>şi</a:t>
            </a:r>
            <a:r>
              <a:rPr lang="en-US" sz="1300" dirty="0"/>
              <a:t> </a:t>
            </a:r>
            <a:r>
              <a:rPr lang="en-US" sz="1300" dirty="0" err="1"/>
              <a:t>relaţiile</a:t>
            </a:r>
            <a:r>
              <a:rPr lang="en-US" sz="1300" dirty="0"/>
              <a:t> </a:t>
            </a:r>
            <a:r>
              <a:rPr lang="en-US" sz="1300" dirty="0" err="1"/>
              <a:t>internaţionale</a:t>
            </a:r>
            <a:r>
              <a:rPr lang="en-US" sz="1300" dirty="0"/>
              <a:t> </a:t>
            </a:r>
            <a:br>
              <a:rPr lang="en-US" sz="1300" dirty="0"/>
            </a:br>
            <a:r>
              <a:rPr lang="en-US" sz="1300" dirty="0"/>
              <a:t>1974 Ion </a:t>
            </a:r>
            <a:r>
              <a:rPr lang="en-US" sz="1300" dirty="0" err="1"/>
              <a:t>Aszody</a:t>
            </a:r>
            <a:r>
              <a:rPr lang="en-US" sz="1300" dirty="0"/>
              <a:t>, </a:t>
            </a:r>
            <a:r>
              <a:rPr lang="en-US" sz="1300" dirty="0" err="1"/>
              <a:t>Mercenarii</a:t>
            </a:r>
            <a:r>
              <a:rPr lang="en-US" sz="1300" dirty="0"/>
              <a:t> </a:t>
            </a:r>
            <a:r>
              <a:rPr lang="en-US" sz="1300" dirty="0" err="1"/>
              <a:t>iadului</a:t>
            </a:r>
            <a:r>
              <a:rPr lang="en-US" sz="1300" dirty="0"/>
              <a:t>. File din </a:t>
            </a:r>
            <a:r>
              <a:rPr lang="en-US" sz="1300" dirty="0" err="1"/>
              <a:t>istoria</a:t>
            </a:r>
            <a:r>
              <a:rPr lang="en-US" sz="1300" dirty="0"/>
              <a:t> </a:t>
            </a:r>
            <a:r>
              <a:rPr lang="en-US" sz="1300" dirty="0" err="1"/>
              <a:t>colonialismului</a:t>
            </a:r>
            <a:r>
              <a:rPr lang="en-US" sz="1300" dirty="0"/>
              <a:t/>
            </a:r>
            <a:br>
              <a:rPr lang="en-US" sz="1300" dirty="0"/>
            </a:br>
            <a:r>
              <a:rPr lang="en-US" sz="1300" dirty="0"/>
              <a:t>1977 </a:t>
            </a:r>
            <a:r>
              <a:rPr lang="en-US" sz="1300" i="1" dirty="0" err="1"/>
              <a:t>Tendinţe</a:t>
            </a:r>
            <a:r>
              <a:rPr lang="en-US" sz="1300" i="1" dirty="0"/>
              <a:t> </a:t>
            </a:r>
            <a:r>
              <a:rPr lang="en-US" sz="1300" i="1" dirty="0" err="1"/>
              <a:t>actuale</a:t>
            </a:r>
            <a:r>
              <a:rPr lang="en-US" sz="1300" i="1" dirty="0"/>
              <a:t> </a:t>
            </a:r>
            <a:r>
              <a:rPr lang="en-US" sz="1300" i="1" dirty="0" err="1"/>
              <a:t>în</a:t>
            </a:r>
            <a:r>
              <a:rPr lang="en-US" sz="1300" i="1" dirty="0"/>
              <a:t> </a:t>
            </a:r>
            <a:r>
              <a:rPr lang="en-US" sz="1300" i="1" dirty="0" err="1"/>
              <a:t>structurile</a:t>
            </a:r>
            <a:r>
              <a:rPr lang="en-US" sz="1300" i="1" dirty="0"/>
              <a:t> </a:t>
            </a:r>
            <a:r>
              <a:rPr lang="en-US" sz="1300" i="1" dirty="0" err="1"/>
              <a:t>politice</a:t>
            </a:r>
            <a:r>
              <a:rPr lang="en-US" sz="1300" i="1" dirty="0"/>
              <a:t> </a:t>
            </a:r>
            <a:r>
              <a:rPr lang="en-US" sz="1300" i="1" dirty="0" err="1"/>
              <a:t>africane</a:t>
            </a:r>
            <a:r>
              <a:rPr lang="en-US" sz="1300" dirty="0"/>
              <a:t>, Academia </a:t>
            </a:r>
            <a:r>
              <a:rPr lang="en-US" sz="1300" dirty="0" err="1"/>
              <a:t>Ştefan</a:t>
            </a:r>
            <a:r>
              <a:rPr lang="en-US" sz="1300" dirty="0"/>
              <a:t> </a:t>
            </a:r>
            <a:r>
              <a:rPr lang="en-US" sz="1300" dirty="0" err="1"/>
              <a:t>Gheorghiu</a:t>
            </a:r>
            <a:r>
              <a:rPr lang="en-US" sz="1300" dirty="0"/>
              <a:t>, </a:t>
            </a:r>
            <a:r>
              <a:rPr lang="en-US" sz="1300" dirty="0" err="1"/>
              <a:t>Uz</a:t>
            </a:r>
            <a:r>
              <a:rPr lang="en-US" sz="1300" dirty="0"/>
              <a:t> intern.</a:t>
            </a:r>
            <a:br>
              <a:rPr lang="en-US" sz="1300" dirty="0"/>
            </a:br>
            <a:r>
              <a:rPr lang="en-US" sz="1300" dirty="0"/>
              <a:t>1979 Elena </a:t>
            </a:r>
            <a:r>
              <a:rPr lang="en-US" sz="1300" dirty="0" err="1"/>
              <a:t>Voiculescu</a:t>
            </a:r>
            <a:r>
              <a:rPr lang="en-US" sz="1300" dirty="0"/>
              <a:t>, </a:t>
            </a:r>
            <a:r>
              <a:rPr lang="en-US" sz="1300" dirty="0" err="1"/>
              <a:t>Renaşterea</a:t>
            </a:r>
            <a:r>
              <a:rPr lang="en-US" sz="1300" dirty="0"/>
              <a:t> </a:t>
            </a:r>
            <a:r>
              <a:rPr lang="en-US" sz="1300" dirty="0" err="1"/>
              <a:t>africană</a:t>
            </a:r>
            <a:r>
              <a:rPr lang="en-US" sz="1300" dirty="0"/>
              <a:t>, </a:t>
            </a:r>
            <a:r>
              <a:rPr lang="en-US" sz="1300" dirty="0" err="1"/>
              <a:t>Editura</a:t>
            </a:r>
            <a:r>
              <a:rPr lang="en-US" sz="1300" dirty="0"/>
              <a:t> </a:t>
            </a:r>
            <a:r>
              <a:rPr lang="en-US" sz="1300" dirty="0" err="1"/>
              <a:t>Politică</a:t>
            </a:r>
            <a:r>
              <a:rPr lang="en-US" sz="1300" dirty="0"/>
              <a:t> </a:t>
            </a:r>
            <a:br>
              <a:rPr lang="en-US" sz="1300" dirty="0"/>
            </a:br>
            <a:r>
              <a:rPr lang="en-US" sz="1300" dirty="0"/>
              <a:t>1981 </a:t>
            </a:r>
            <a:r>
              <a:rPr lang="en-US" sz="1300" dirty="0" err="1"/>
              <a:t>Politica</a:t>
            </a:r>
            <a:r>
              <a:rPr lang="en-US" sz="1300" dirty="0"/>
              <a:t> </a:t>
            </a:r>
            <a:r>
              <a:rPr lang="en-US" sz="1300" dirty="0" err="1"/>
              <a:t>agresiva</a:t>
            </a:r>
            <a:r>
              <a:rPr lang="en-US" sz="1300" dirty="0"/>
              <a:t> </a:t>
            </a:r>
            <a:r>
              <a:rPr lang="en-US" sz="1300" dirty="0" err="1"/>
              <a:t>si</a:t>
            </a:r>
            <a:r>
              <a:rPr lang="en-US" sz="1300" dirty="0"/>
              <a:t> </a:t>
            </a:r>
            <a:r>
              <a:rPr lang="en-US" sz="1300" dirty="0" err="1"/>
              <a:t>uneltirile</a:t>
            </a:r>
            <a:r>
              <a:rPr lang="en-US" sz="1300" dirty="0"/>
              <a:t> </a:t>
            </a:r>
            <a:r>
              <a:rPr lang="en-US" sz="1300" dirty="0" err="1"/>
              <a:t>imperialismului</a:t>
            </a:r>
            <a:r>
              <a:rPr lang="en-US" sz="1300" dirty="0"/>
              <a:t> </a:t>
            </a:r>
            <a:r>
              <a:rPr lang="en-US" sz="1300" dirty="0" err="1"/>
              <a:t>american</a:t>
            </a:r>
            <a:r>
              <a:rPr lang="en-US" sz="1300" dirty="0"/>
              <a:t> </a:t>
            </a:r>
            <a:r>
              <a:rPr lang="en-US" sz="1300" dirty="0" err="1"/>
              <a:t>impotriva</a:t>
            </a:r>
            <a:r>
              <a:rPr lang="en-US" sz="1300" dirty="0"/>
              <a:t> </a:t>
            </a:r>
            <a:r>
              <a:rPr lang="en-US" sz="1300" dirty="0" err="1"/>
              <a:t>Republicii</a:t>
            </a:r>
            <a:r>
              <a:rPr lang="en-US" sz="1300" dirty="0"/>
              <a:t> </a:t>
            </a:r>
            <a:r>
              <a:rPr lang="en-US" sz="1300" dirty="0" err="1"/>
              <a:t>Populare</a:t>
            </a:r>
            <a:r>
              <a:rPr lang="en-US" sz="1300" dirty="0"/>
              <a:t> </a:t>
            </a:r>
            <a:r>
              <a:rPr lang="en-US" sz="1300" dirty="0" err="1"/>
              <a:t>Romane</a:t>
            </a:r>
            <a:r>
              <a:rPr lang="en-US" sz="1300" dirty="0"/>
              <a:t> </a:t>
            </a:r>
            <a:br>
              <a:rPr lang="en-US" sz="1300" dirty="0"/>
            </a:br>
            <a:r>
              <a:rPr lang="en-US" sz="1300" dirty="0"/>
              <a:t>1981 </a:t>
            </a:r>
            <a:r>
              <a:rPr lang="en-US" sz="1300" dirty="0" err="1"/>
              <a:t>Imperialismul</a:t>
            </a:r>
            <a:r>
              <a:rPr lang="en-US" sz="1300" dirty="0"/>
              <a:t>, </a:t>
            </a:r>
            <a:r>
              <a:rPr lang="en-US" sz="1300" dirty="0" err="1"/>
              <a:t>sistem</a:t>
            </a:r>
            <a:r>
              <a:rPr lang="en-US" sz="1300" dirty="0"/>
              <a:t> de </a:t>
            </a:r>
            <a:r>
              <a:rPr lang="en-US" sz="1300" dirty="0" err="1"/>
              <a:t>jefuire</a:t>
            </a:r>
            <a:r>
              <a:rPr lang="en-US" sz="1300" dirty="0"/>
              <a:t> </a:t>
            </a:r>
            <a:r>
              <a:rPr lang="en-US" sz="1300" dirty="0" err="1"/>
              <a:t>si</a:t>
            </a:r>
            <a:r>
              <a:rPr lang="en-US" sz="1300" dirty="0"/>
              <a:t> </a:t>
            </a:r>
            <a:r>
              <a:rPr lang="en-US" sz="1300" dirty="0" err="1"/>
              <a:t>exploatare</a:t>
            </a:r>
            <a:r>
              <a:rPr lang="en-US" sz="1300" dirty="0"/>
              <a:t> a </a:t>
            </a:r>
            <a:r>
              <a:rPr lang="en-US" sz="1300" dirty="0" err="1"/>
              <a:t>altor</a:t>
            </a:r>
            <a:r>
              <a:rPr lang="en-US" sz="1300" dirty="0"/>
              <a:t> </a:t>
            </a:r>
            <a:r>
              <a:rPr lang="en-US" sz="1300" dirty="0" err="1"/>
              <a:t>popoare</a:t>
            </a:r>
            <a:r>
              <a:rPr lang="en-US" sz="1300" dirty="0"/>
              <a:t/>
            </a:r>
            <a:br>
              <a:rPr lang="en-US" sz="1300" dirty="0"/>
            </a:br>
            <a:r>
              <a:rPr lang="en-US" sz="1300" dirty="0"/>
              <a:t>1982 </a:t>
            </a:r>
            <a:r>
              <a:rPr lang="en-US" sz="1300" dirty="0" err="1"/>
              <a:t>Practici</a:t>
            </a:r>
            <a:r>
              <a:rPr lang="en-US" sz="1300" dirty="0"/>
              <a:t> </a:t>
            </a:r>
            <a:r>
              <a:rPr lang="en-US" sz="1300" dirty="0" err="1"/>
              <a:t>imperialiste</a:t>
            </a:r>
            <a:r>
              <a:rPr lang="en-US" sz="1300" dirty="0"/>
              <a:t> de </a:t>
            </a:r>
            <a:r>
              <a:rPr lang="en-US" sz="1300" dirty="0" err="1"/>
              <a:t>jaf</a:t>
            </a:r>
            <a:r>
              <a:rPr lang="en-US" sz="1300" dirty="0"/>
              <a:t> </a:t>
            </a:r>
            <a:r>
              <a:rPr lang="en-US" sz="1300" dirty="0" err="1"/>
              <a:t>si</a:t>
            </a:r>
            <a:r>
              <a:rPr lang="en-US" sz="1300" dirty="0"/>
              <a:t> </a:t>
            </a:r>
            <a:r>
              <a:rPr lang="en-US" sz="1300" dirty="0" err="1"/>
              <a:t>exploatare</a:t>
            </a:r>
            <a:r>
              <a:rPr lang="en-US" sz="1300" dirty="0"/>
              <a:t>. </a:t>
            </a:r>
            <a:r>
              <a:rPr lang="en-US" sz="1300" dirty="0" err="1"/>
              <a:t>Furtul</a:t>
            </a:r>
            <a:r>
              <a:rPr lang="en-US" sz="1300" dirty="0"/>
              <a:t> </a:t>
            </a:r>
            <a:r>
              <a:rPr lang="en-US" sz="1300" dirty="0" err="1"/>
              <a:t>creierelor</a:t>
            </a:r>
            <a:r>
              <a:rPr lang="en-US" sz="1300" dirty="0"/>
              <a:t>. </a:t>
            </a:r>
            <a:r>
              <a:rPr lang="en-US" sz="1300" dirty="0" err="1"/>
              <a:t>Dobanzi</a:t>
            </a:r>
            <a:r>
              <a:rPr lang="en-US" sz="1300" dirty="0"/>
              <a:t> de tip neocolonialist</a:t>
            </a:r>
            <a:br>
              <a:rPr lang="en-US" sz="1300" dirty="0"/>
            </a:br>
            <a:r>
              <a:rPr lang="en-US" sz="1300" dirty="0"/>
              <a:t>1982 </a:t>
            </a:r>
            <a:r>
              <a:rPr lang="en-US" sz="1300" dirty="0" err="1"/>
              <a:t>Gîndirea</a:t>
            </a:r>
            <a:r>
              <a:rPr lang="en-US" sz="1300" dirty="0"/>
              <a:t> </a:t>
            </a:r>
            <a:r>
              <a:rPr lang="en-US" sz="1300" dirty="0" err="1"/>
              <a:t>politică</a:t>
            </a:r>
            <a:r>
              <a:rPr lang="en-US" sz="1300" dirty="0"/>
              <a:t> </a:t>
            </a:r>
            <a:r>
              <a:rPr lang="en-US" sz="1300" dirty="0" err="1"/>
              <a:t>africană</a:t>
            </a:r>
            <a:r>
              <a:rPr lang="en-US" sz="1300" dirty="0"/>
              <a:t>, </a:t>
            </a:r>
            <a:r>
              <a:rPr lang="en-US" sz="1300" dirty="0" err="1"/>
              <a:t>Editura</a:t>
            </a:r>
            <a:r>
              <a:rPr lang="en-US" sz="1300" dirty="0"/>
              <a:t> </a:t>
            </a:r>
            <a:r>
              <a:rPr lang="en-US" sz="1300" dirty="0" err="1"/>
              <a:t>Politică</a:t>
            </a:r>
            <a:r>
              <a:rPr lang="en-US" sz="1300" dirty="0"/>
              <a:t/>
            </a:r>
            <a:br>
              <a:rPr lang="en-US" sz="1300" dirty="0"/>
            </a:br>
            <a:r>
              <a:rPr lang="en-US" sz="1300" dirty="0"/>
              <a:t>1985 </a:t>
            </a:r>
            <a:r>
              <a:rPr lang="en-US" sz="1300" dirty="0" err="1"/>
              <a:t>Fernand</a:t>
            </a:r>
            <a:r>
              <a:rPr lang="en-US" sz="1300" dirty="0"/>
              <a:t> </a:t>
            </a:r>
            <a:r>
              <a:rPr lang="en-US" sz="1300" dirty="0" err="1"/>
              <a:t>Braudel</a:t>
            </a:r>
            <a:r>
              <a:rPr lang="en-US" sz="1300" dirty="0"/>
              <a:t>, </a:t>
            </a:r>
            <a:r>
              <a:rPr lang="en-US" sz="1300" dirty="0" err="1"/>
              <a:t>Mediterana</a:t>
            </a:r>
            <a:r>
              <a:rPr lang="en-US" sz="1300" dirty="0"/>
              <a:t> </a:t>
            </a:r>
            <a:r>
              <a:rPr lang="en-US" sz="1300" dirty="0" err="1"/>
              <a:t>şi</a:t>
            </a:r>
            <a:r>
              <a:rPr lang="en-US" sz="1300" dirty="0"/>
              <a:t> </a:t>
            </a:r>
            <a:r>
              <a:rPr lang="en-US" sz="1300" dirty="0" err="1"/>
              <a:t>lumea</a:t>
            </a:r>
            <a:r>
              <a:rPr lang="en-US" sz="1300" dirty="0"/>
              <a:t> </a:t>
            </a:r>
            <a:r>
              <a:rPr lang="en-US" sz="1300" dirty="0" err="1"/>
              <a:t>mediterană</a:t>
            </a:r>
            <a:r>
              <a:rPr lang="en-US" sz="1300" dirty="0"/>
              <a:t> </a:t>
            </a:r>
            <a:r>
              <a:rPr lang="en-US" sz="1300" dirty="0" err="1"/>
              <a:t>în</a:t>
            </a:r>
            <a:r>
              <a:rPr lang="en-US" sz="1300" dirty="0"/>
              <a:t> </a:t>
            </a:r>
            <a:r>
              <a:rPr lang="en-US" sz="1300" dirty="0" err="1"/>
              <a:t>epoca</a:t>
            </a:r>
            <a:r>
              <a:rPr lang="en-US" sz="1300" dirty="0"/>
              <a:t> </a:t>
            </a:r>
            <a:r>
              <a:rPr lang="en-US" sz="1300" dirty="0" err="1"/>
              <a:t>lui</a:t>
            </a:r>
            <a:r>
              <a:rPr lang="en-US" sz="1300" dirty="0"/>
              <a:t> </a:t>
            </a:r>
            <a:r>
              <a:rPr lang="en-US" sz="1300" dirty="0" err="1"/>
              <a:t>Filip</a:t>
            </a:r>
            <a:r>
              <a:rPr lang="en-US" sz="1300" dirty="0"/>
              <a:t> al II-lea (</a:t>
            </a:r>
            <a:r>
              <a:rPr lang="en-US" sz="1300" dirty="0" err="1"/>
              <a:t>tr</a:t>
            </a:r>
            <a:r>
              <a:rPr lang="en-US" sz="1300" dirty="0"/>
              <a:t>)</a:t>
            </a:r>
            <a:r>
              <a:rPr lang="en-US" sz="1300" dirty="0" smtClean="0"/>
              <a:t> </a:t>
            </a:r>
            <a:br>
              <a:rPr lang="en-US" sz="1300" dirty="0" smtClean="0"/>
            </a:br>
            <a:endParaRPr lang="en-US" sz="1300" dirty="0"/>
          </a:p>
        </p:txBody>
      </p:sp>
      <p:sp>
        <p:nvSpPr>
          <p:cNvPr id="3" name="Subtitle 2"/>
          <p:cNvSpPr>
            <a:spLocks noGrp="1"/>
          </p:cNvSpPr>
          <p:nvPr>
            <p:ph type="subTitle" idx="1"/>
          </p:nvPr>
        </p:nvSpPr>
        <p:spPr/>
        <p:txBody>
          <a:bodyPr>
            <a:normAutofit/>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457200" y="857250"/>
            <a:ext cx="8229600" cy="5268913"/>
          </a:xfrm>
        </p:spPr>
        <p:txBody>
          <a:bodyPr/>
          <a:lstStyle/>
          <a:p>
            <a:pPr lvl="1" eaLnBrk="1" hangingPunct="1">
              <a:buFontTx/>
              <a:buNone/>
            </a:pPr>
            <a:r>
              <a:rPr lang="de-DE" altLang="en-US" sz="2000" smtClean="0"/>
              <a:t>FOUR HISTORICAL ANCHORS </a:t>
            </a:r>
          </a:p>
          <a:p>
            <a:pPr lvl="1" eaLnBrk="1" hangingPunct="1">
              <a:buFontTx/>
              <a:buNone/>
            </a:pPr>
            <a:r>
              <a:rPr lang="de-DE" altLang="en-US" sz="2000" smtClean="0"/>
              <a:t>RELATING DECOLONIALLY TO EASTERN EUROPE</a:t>
            </a:r>
          </a:p>
          <a:p>
            <a:pPr lvl="1" eaLnBrk="1" hangingPunct="1">
              <a:buFontTx/>
              <a:buNone/>
            </a:pPr>
            <a:endParaRPr lang="de-DE" altLang="en-US" sz="2000" smtClean="0"/>
          </a:p>
          <a:p>
            <a:pPr lvl="1" eaLnBrk="1" hangingPunct="1">
              <a:buFontTx/>
              <a:buNone/>
            </a:pPr>
            <a:r>
              <a:rPr lang="de-DE" altLang="en-US" sz="2000" smtClean="0"/>
              <a:t>Colonial Modernity</a:t>
            </a:r>
          </a:p>
          <a:p>
            <a:pPr lvl="1" eaLnBrk="1" hangingPunct="1">
              <a:buFontTx/>
              <a:buNone/>
            </a:pPr>
            <a:endParaRPr lang="de-DE" altLang="en-US" sz="2000" smtClean="0"/>
          </a:p>
          <a:p>
            <a:pPr lvl="1" eaLnBrk="1" hangingPunct="1">
              <a:buFontTx/>
              <a:buNone/>
            </a:pPr>
            <a:r>
              <a:rPr lang="de-DE" altLang="en-US" sz="2000" smtClean="0"/>
              <a:t>	Enslavement and Serfdom</a:t>
            </a:r>
          </a:p>
          <a:p>
            <a:pPr lvl="1" eaLnBrk="1" hangingPunct="1">
              <a:buFontTx/>
              <a:buNone/>
            </a:pPr>
            <a:r>
              <a:rPr lang="de-DE" altLang="en-US" sz="2000" smtClean="0"/>
              <a:t>	The Sugar and the Bread</a:t>
            </a:r>
          </a:p>
          <a:p>
            <a:pPr lvl="1" eaLnBrk="1" hangingPunct="1">
              <a:buFontTx/>
              <a:buNone/>
            </a:pPr>
            <a:r>
              <a:rPr lang="de-DE" altLang="en-US" sz="2000" smtClean="0"/>
              <a:t>	Imperial Differences</a:t>
            </a:r>
          </a:p>
          <a:p>
            <a:pPr lvl="1" algn="ctr" eaLnBrk="1" hangingPunct="1">
              <a:buFontTx/>
              <a:buNone/>
            </a:pPr>
            <a:endParaRPr lang="de-DE" altLang="en-US" sz="2000" smtClean="0"/>
          </a:p>
          <a:p>
            <a:pPr lvl="1" eaLnBrk="1" hangingPunct="1">
              <a:buFontTx/>
              <a:buNone/>
            </a:pPr>
            <a:endParaRPr lang="de-DE" altLang="en-US" smtClean="0"/>
          </a:p>
          <a:p>
            <a:pPr lvl="1" eaLnBrk="1" hangingPunct="1">
              <a:buFontTx/>
              <a:buNone/>
            </a:pPr>
            <a:endParaRPr lang="de-DE" altLang="en-US" smtClean="0"/>
          </a:p>
          <a:p>
            <a:pPr lvl="1" eaLnBrk="1" hangingPunct="1">
              <a:buFontTx/>
              <a:buNone/>
            </a:pPr>
            <a:endParaRPr lang="de-DE" altLang="en-US" smtClean="0"/>
          </a:p>
          <a:p>
            <a:pPr lvl="1" eaLnBrk="1" hangingPunct="1">
              <a:buFontTx/>
              <a:buNone/>
            </a:pPr>
            <a:endParaRPr lang="de-DE" alt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C:\Users\OT\Desktop\hanse illustrated 2_1.jpg"/>
          <p:cNvPicPr>
            <a:picLocks noChangeAspect="1" noChangeArrowheads="1"/>
          </p:cNvPicPr>
          <p:nvPr/>
        </p:nvPicPr>
        <p:blipFill>
          <a:blip r:embed="rId2"/>
          <a:srcRect/>
          <a:stretch>
            <a:fillRect/>
          </a:stretch>
        </p:blipFill>
        <p:spPr bwMode="auto">
          <a:xfrm>
            <a:off x="142875" y="357188"/>
            <a:ext cx="8929688" cy="62865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de-DE" sz="3600" smtClean="0"/>
              <a:t>THE SUGAR AND THE BREAD</a:t>
            </a:r>
          </a:p>
        </p:txBody>
      </p:sp>
      <p:sp>
        <p:nvSpPr>
          <p:cNvPr id="47107" name="Rectangle 3"/>
          <p:cNvSpPr>
            <a:spLocks noGrp="1" noChangeArrowheads="1"/>
          </p:cNvSpPr>
          <p:nvPr>
            <p:ph type="body" idx="1"/>
          </p:nvPr>
        </p:nvSpPr>
        <p:spPr>
          <a:xfrm>
            <a:off x="468313" y="1285875"/>
            <a:ext cx="8229600" cy="4525963"/>
          </a:xfrm>
        </p:spPr>
        <p:txBody>
          <a:bodyPr>
            <a:normAutofit lnSpcReduction="10000"/>
          </a:bodyPr>
          <a:lstStyle/>
          <a:p>
            <a:pPr eaLnBrk="1" hangingPunct="1">
              <a:lnSpc>
                <a:spcPct val="80000"/>
              </a:lnSpc>
              <a:buFontTx/>
              <a:buNone/>
            </a:pPr>
            <a:endParaRPr lang="en-US" sz="1200" smtClean="0"/>
          </a:p>
          <a:p>
            <a:pPr eaLnBrk="1" hangingPunct="1">
              <a:lnSpc>
                <a:spcPct val="80000"/>
              </a:lnSpc>
            </a:pPr>
            <a:r>
              <a:rPr lang="en-US" sz="2000" smtClean="0"/>
              <a:t>From the 1600s, “English” sugar displaced “Portuguese” sugar in the markets of northern Europe, and this was also a period of rapid English commercial expansion into the Baltics. The sugar produced in slave plantations in the Caribbean and brought mainly to England, France and Holland, becomes the leading commodity in a major re-export trade within Europe, towards its East. </a:t>
            </a:r>
          </a:p>
          <a:p>
            <a:pPr eaLnBrk="1" hangingPunct="1">
              <a:lnSpc>
                <a:spcPct val="80000"/>
              </a:lnSpc>
            </a:pPr>
            <a:endParaRPr lang="en-US" sz="2000" smtClean="0"/>
          </a:p>
          <a:p>
            <a:pPr eaLnBrk="1" hangingPunct="1">
              <a:lnSpc>
                <a:spcPct val="80000"/>
              </a:lnSpc>
            </a:pPr>
            <a:r>
              <a:rPr lang="en-US" sz="2000" smtClean="0"/>
              <a:t>In the same time, at around 1600, most of Western Europe is heavily dependent on Polish grain exports, which were expensive, costing 2-3 times their price of import.</a:t>
            </a:r>
          </a:p>
          <a:p>
            <a:pPr eaLnBrk="1" hangingPunct="1">
              <a:lnSpc>
                <a:spcPct val="80000"/>
              </a:lnSpc>
            </a:pPr>
            <a:endParaRPr lang="en-US" sz="2000" smtClean="0"/>
          </a:p>
          <a:p>
            <a:pPr eaLnBrk="1" hangingPunct="1">
              <a:lnSpc>
                <a:spcPct val="80000"/>
              </a:lnSpc>
            </a:pPr>
            <a:r>
              <a:rPr lang="en-US" sz="2000" smtClean="0"/>
              <a:t>The demand which sustained production in the capitalist slave-enterprises of the West Indies depended to some degree on the expansion of feudal incomes in the grain-exporting zones of Eastern Europe. The structure of world-exchanges linked the capitalist slave-plantations of the Atlantic to feudal estates in Poland through a complicated network of basically mercantile and financial interests centred in Amsterdam and London ” (Jairus Banaji,2010)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idx="1"/>
          </p:nvPr>
        </p:nvSpPr>
        <p:spPr>
          <a:xfrm>
            <a:off x="457200" y="857250"/>
            <a:ext cx="8229600" cy="5268913"/>
          </a:xfrm>
        </p:spPr>
        <p:txBody>
          <a:bodyPr/>
          <a:lstStyle/>
          <a:p>
            <a:pPr lvl="1" eaLnBrk="1" hangingPunct="1">
              <a:buFontTx/>
              <a:buNone/>
            </a:pPr>
            <a:r>
              <a:rPr lang="de-DE" altLang="en-US" sz="2000" dirty="0" smtClean="0"/>
              <a:t>FOUR HISTORICAL ANCHORS </a:t>
            </a:r>
          </a:p>
          <a:p>
            <a:pPr lvl="1" eaLnBrk="1" hangingPunct="1">
              <a:buFontTx/>
              <a:buNone/>
            </a:pPr>
            <a:r>
              <a:rPr lang="de-DE" altLang="en-US" sz="2000" dirty="0" smtClean="0"/>
              <a:t>RELATING DECOLONIALLY TO EASTERN EUROPE</a:t>
            </a:r>
          </a:p>
          <a:p>
            <a:pPr lvl="1" eaLnBrk="1" hangingPunct="1">
              <a:buFontTx/>
              <a:buNone/>
            </a:pPr>
            <a:endParaRPr lang="de-DE" altLang="en-US" sz="2000" dirty="0" smtClean="0"/>
          </a:p>
          <a:p>
            <a:pPr lvl="1" eaLnBrk="1" hangingPunct="1">
              <a:buFontTx/>
              <a:buNone/>
            </a:pPr>
            <a:r>
              <a:rPr lang="de-DE" altLang="en-US" sz="2000" dirty="0" smtClean="0"/>
              <a:t>The Deep Past</a:t>
            </a:r>
          </a:p>
          <a:p>
            <a:pPr lvl="1" eaLnBrk="1" hangingPunct="1">
              <a:buFontTx/>
              <a:buNone/>
            </a:pPr>
            <a:endParaRPr lang="de-DE" altLang="en-US" sz="2000" dirty="0" smtClean="0"/>
          </a:p>
          <a:p>
            <a:pPr>
              <a:buFontTx/>
              <a:buNone/>
            </a:pPr>
            <a:r>
              <a:rPr lang="en-US" sz="2000" dirty="0" smtClean="0">
                <a:cs typeface="Times New Roman" pitchFamily="18" charset="0"/>
              </a:rPr>
              <a:t>	mostly rural civilization of villages (both pastoral and 	agricultural), based on stock raising, herding and farming, 	hunting, with the typical living unit being a household for the extended family (three generations), living off the fertile lands; woodlands, pastures, lakes etc. were held in common. Seasonal </a:t>
            </a:r>
            <a:r>
              <a:rPr lang="en-US" sz="2000" dirty="0" err="1" smtClean="0">
                <a:cs typeface="Times New Roman" pitchFamily="18" charset="0"/>
              </a:rPr>
              <a:t>nomadism</a:t>
            </a:r>
            <a:r>
              <a:rPr lang="en-US" sz="2000" dirty="0" smtClean="0">
                <a:cs typeface="Times New Roman" pitchFamily="18" charset="0"/>
              </a:rPr>
              <a:t> was common (communities of herders).</a:t>
            </a:r>
          </a:p>
          <a:p>
            <a:endParaRPr lang="en-US" sz="2000" dirty="0" smtClean="0">
              <a:cs typeface="Times New Roman" pitchFamily="18" charset="0"/>
            </a:endParaRPr>
          </a:p>
          <a:p>
            <a:pPr>
              <a:buFontTx/>
              <a:buNone/>
            </a:pPr>
            <a:r>
              <a:rPr lang="en-US" sz="2000" dirty="0" smtClean="0">
                <a:cs typeface="Times New Roman" pitchFamily="18" charset="0"/>
              </a:rPr>
              <a:t>	rural or peasant self-government is common throughout the region of Eastern Europe, from the Polish “</a:t>
            </a:r>
            <a:r>
              <a:rPr lang="en-US" sz="2000" dirty="0" err="1" smtClean="0">
                <a:cs typeface="Times New Roman" pitchFamily="18" charset="0"/>
              </a:rPr>
              <a:t>opole</a:t>
            </a:r>
            <a:r>
              <a:rPr lang="en-US" sz="2000" dirty="0" smtClean="0">
                <a:cs typeface="Times New Roman" pitchFamily="18" charset="0"/>
              </a:rPr>
              <a:t>” to the </a:t>
            </a:r>
            <a:r>
              <a:rPr lang="en-US" sz="2000" dirty="0" err="1" smtClean="0">
                <a:cs typeface="Times New Roman" pitchFamily="18" charset="0"/>
              </a:rPr>
              <a:t>Valachian</a:t>
            </a:r>
            <a:r>
              <a:rPr lang="en-US" sz="2000" dirty="0" smtClean="0">
                <a:cs typeface="Times New Roman" pitchFamily="18" charset="0"/>
              </a:rPr>
              <a:t> and Moldovan “</a:t>
            </a:r>
            <a:r>
              <a:rPr lang="en-US" sz="2000" dirty="0" err="1" smtClean="0">
                <a:cs typeface="Times New Roman" pitchFamily="18" charset="0"/>
              </a:rPr>
              <a:t>obşte</a:t>
            </a:r>
            <a:r>
              <a:rPr lang="en-US" sz="2000" dirty="0" smtClean="0">
                <a:cs typeface="Times New Roman" pitchFamily="18" charset="0"/>
              </a:rPr>
              <a:t>” (common council) and “</a:t>
            </a:r>
            <a:r>
              <a:rPr lang="en-US" sz="2000" dirty="0" err="1" smtClean="0">
                <a:cs typeface="Times New Roman" pitchFamily="18" charset="0"/>
              </a:rPr>
              <a:t>sfatul</a:t>
            </a:r>
            <a:r>
              <a:rPr lang="en-US" sz="2000" dirty="0" smtClean="0">
                <a:cs typeface="Times New Roman" pitchFamily="18" charset="0"/>
              </a:rPr>
              <a:t> </a:t>
            </a:r>
            <a:r>
              <a:rPr lang="en-US" sz="2000" dirty="0" err="1" smtClean="0">
                <a:cs typeface="Times New Roman" pitchFamily="18" charset="0"/>
              </a:rPr>
              <a:t>batrinilor</a:t>
            </a:r>
            <a:r>
              <a:rPr lang="en-US" sz="2000" dirty="0" smtClean="0">
                <a:cs typeface="Times New Roman" pitchFamily="18" charset="0"/>
              </a:rPr>
              <a:t>” (the council of old men) and the autonomous confederation of villages (“</a:t>
            </a:r>
            <a:r>
              <a:rPr lang="en-US" sz="2000" dirty="0" err="1" smtClean="0">
                <a:cs typeface="Times New Roman" pitchFamily="18" charset="0"/>
              </a:rPr>
              <a:t>devalmasie</a:t>
            </a:r>
            <a:r>
              <a:rPr lang="en-US" sz="2000" dirty="0" smtClean="0">
                <a:cs typeface="Times New Roman" pitchFamily="18" charset="0"/>
              </a:rPr>
              <a:t>”).</a:t>
            </a:r>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endParaRPr lang="de-DE" altLang="en-US" sz="2000"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a:p>
            <a:pPr lvl="1" eaLnBrk="1" hangingPunct="1">
              <a:buFontTx/>
              <a:buNone/>
            </a:pPr>
            <a:endParaRPr lang="de-DE"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3020</TotalTime>
  <Words>1000</Words>
  <Application>Microsoft Office PowerPoint</Application>
  <PresentationFormat>On-screen Show (4:3)</PresentationFormat>
  <Paragraphs>214</Paragraphs>
  <Slides>34</Slides>
  <Notes>3</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Meeting at the Horizon</vt:lpstr>
      <vt:lpstr>Slide 14</vt:lpstr>
      <vt:lpstr>Slide 15</vt:lpstr>
      <vt:lpstr>Slide 16</vt:lpstr>
      <vt:lpstr>Slide 17</vt:lpstr>
      <vt:lpstr>Slide 18</vt:lpstr>
      <vt:lpstr>Slide 19</vt:lpstr>
      <vt:lpstr>Slide 20</vt:lpstr>
      <vt:lpstr>Slide 21</vt:lpstr>
      <vt:lpstr>Slide 22</vt:lpstr>
      <vt:lpstr>Slide 23</vt:lpstr>
      <vt:lpstr>The Western Concept of Transition</vt:lpstr>
      <vt:lpstr>The City  as Site of Aesthetic Re-Education</vt:lpstr>
      <vt:lpstr>Post-Socialist Life of Second-Tier Cities</vt:lpstr>
      <vt:lpstr>Post-Socialist Life of Second-Tier Cities</vt:lpstr>
      <vt:lpstr>Aesthetic Categories  of “Post-socialist” History:  The “After 1989”</vt:lpstr>
      <vt:lpstr>Slide 29</vt:lpstr>
      <vt:lpstr>POLITICAL THEORY OF DECOLONIZATION   1954 Marcel Willard, Marşul  1954 S. M. Melman - Economia Indiei si politica imperialismului englez 1955 P. S. Romaskin - Crimele de razboi ale imperialismului 1958 Vladimir Ilici Lenin - Despre problema nationala si national-coloniala 1960 Vladimir Ilici Lenin - Imperialismul, stadiul cel mai inalt al capitalismului 1958 Kwame Nkrumah – Autobiografie. Mesaj din Ghana 1961 Gh. Badrus - Invatatura leninista despre imperialism si despre criza generala a capitalismului 1962 Gh. Badruş, Mişcarea de eliberare naţională 1965 Colin Legum, Pan-Africanism. A Short Political Guide 1960 Jacques Arnault - Procesul colonialismului (tr.) 1962 Friedrich Engels, Karl Marx - Despre sistemul colonial al capitalismului 1962 I. Anghel - Neocolonialismul. Fapte si teorii economice 1968 E. S. Sachs - Anatomia apartheidului (tr.) 1972, Radu Vasiliu, Decolonizarea şi relaţiile internaţionale  1974 Ion Aszody, Mercenarii iadului. File din istoria colonialismului 1977 Tendinţe actuale în structurile politice africane, Academia Ştefan Gheorghiu, Uz intern. 1979 Elena Voiculescu, Renaşterea africană, Editura Politică  1981 Politica agresiva si uneltirile imperialismului american impotriva Republicii Populare Romane  1981 Imperialismul, sistem de jefuire si exploatare a altor popoare 1982 Practici imperialiste de jaf si exploatare. Furtul creierelor. Dobanzi de tip neocolonialist 1982 Gîndirea politică africană, Editura Politică 1985 Fernand Braudel, Mediterana şi lumea mediterană în epoca lui Filip al II-lea (tr)  </vt:lpstr>
      <vt:lpstr>Slide 31</vt:lpstr>
      <vt:lpstr>Slide 32</vt:lpstr>
      <vt:lpstr>THE SUGAR AND THE BREAD</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Ovidiu Tichindeleanu</dc:creator>
  <cp:lastModifiedBy>Ovidiu Tichindeleanu</cp:lastModifiedBy>
  <cp:revision>132</cp:revision>
  <dcterms:created xsi:type="dcterms:W3CDTF">2024-05-25T16:06:40Z</dcterms:created>
  <dcterms:modified xsi:type="dcterms:W3CDTF">2026-04-30T06:53:41Z</dcterms:modified>
</cp:coreProperties>
</file>